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handoutMasterIdLst>
    <p:handoutMasterId r:id="rId52"/>
  </p:handoutMasterIdLst>
  <p:sldIdLst>
    <p:sldId id="256" r:id="rId2"/>
    <p:sldId id="334" r:id="rId3"/>
    <p:sldId id="322" r:id="rId4"/>
    <p:sldId id="323" r:id="rId5"/>
    <p:sldId id="328" r:id="rId6"/>
    <p:sldId id="329" r:id="rId7"/>
    <p:sldId id="330" r:id="rId8"/>
    <p:sldId id="331" r:id="rId9"/>
    <p:sldId id="332" r:id="rId10"/>
    <p:sldId id="333" r:id="rId11"/>
    <p:sldId id="335" r:id="rId12"/>
    <p:sldId id="336" r:id="rId13"/>
    <p:sldId id="337" r:id="rId14"/>
    <p:sldId id="338" r:id="rId15"/>
    <p:sldId id="339" r:id="rId16"/>
    <p:sldId id="340" r:id="rId17"/>
    <p:sldId id="341" r:id="rId18"/>
    <p:sldId id="342" r:id="rId19"/>
    <p:sldId id="343" r:id="rId20"/>
    <p:sldId id="344" r:id="rId21"/>
    <p:sldId id="345" r:id="rId22"/>
    <p:sldId id="346" r:id="rId23"/>
    <p:sldId id="347" r:id="rId24"/>
    <p:sldId id="348" r:id="rId25"/>
    <p:sldId id="349" r:id="rId26"/>
    <p:sldId id="350" r:id="rId27"/>
    <p:sldId id="351" r:id="rId28"/>
    <p:sldId id="352" r:id="rId29"/>
    <p:sldId id="353" r:id="rId30"/>
    <p:sldId id="354" r:id="rId31"/>
    <p:sldId id="355" r:id="rId32"/>
    <p:sldId id="356" r:id="rId33"/>
    <p:sldId id="357" r:id="rId34"/>
    <p:sldId id="358" r:id="rId35"/>
    <p:sldId id="359" r:id="rId36"/>
    <p:sldId id="360" r:id="rId37"/>
    <p:sldId id="361" r:id="rId38"/>
    <p:sldId id="362" r:id="rId39"/>
    <p:sldId id="363" r:id="rId40"/>
    <p:sldId id="364" r:id="rId41"/>
    <p:sldId id="365" r:id="rId42"/>
    <p:sldId id="366" r:id="rId43"/>
    <p:sldId id="367" r:id="rId44"/>
    <p:sldId id="368" r:id="rId45"/>
    <p:sldId id="369" r:id="rId46"/>
    <p:sldId id="370" r:id="rId47"/>
    <p:sldId id="371" r:id="rId48"/>
    <p:sldId id="372" r:id="rId49"/>
    <p:sldId id="373" r:id="rId50"/>
  </p:sldIdLst>
  <p:sldSz cx="9906000" cy="6858000" type="A4"/>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9E5A"/>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0" d="100"/>
          <a:sy n="50" d="100"/>
        </p:scale>
        <p:origin x="-1938" y="-822"/>
      </p:cViewPr>
      <p:guideLst>
        <p:guide orient="horz" pos="2160"/>
        <p:guide pos="312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image" Target="../media/image7.wmf"/><Relationship Id="rId7" Type="http://schemas.openxmlformats.org/officeDocument/2006/relationships/image" Target="../media/image11.wmf"/><Relationship Id="rId12" Type="http://schemas.openxmlformats.org/officeDocument/2006/relationships/image" Target="../media/image14.wmf"/><Relationship Id="rId2" Type="http://schemas.openxmlformats.org/officeDocument/2006/relationships/image" Target="../media/image6.wmf"/><Relationship Id="rId1" Type="http://schemas.openxmlformats.org/officeDocument/2006/relationships/image" Target="../media/image5.wmf"/><Relationship Id="rId6" Type="http://schemas.openxmlformats.org/officeDocument/2006/relationships/image" Target="../media/image10.wmf"/><Relationship Id="rId11" Type="http://schemas.openxmlformats.org/officeDocument/2006/relationships/image" Target="../media/image4.wmf"/><Relationship Id="rId5" Type="http://schemas.openxmlformats.org/officeDocument/2006/relationships/image" Target="../media/image9.wmf"/><Relationship Id="rId10" Type="http://schemas.openxmlformats.org/officeDocument/2006/relationships/image" Target="../media/image2.wmf"/><Relationship Id="rId4" Type="http://schemas.openxmlformats.org/officeDocument/2006/relationships/image" Target="../media/image8.wmf"/><Relationship Id="rId9" Type="http://schemas.openxmlformats.org/officeDocument/2006/relationships/image" Target="../media/image1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5.png"/></Relationships>
</file>

<file path=ppt/drawings/_rels/vmlDrawing4.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5769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5770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5770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2CC7B9B-A447-4F95-896D-ED626E33E69A}"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952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95236" name="Rectangle 4"/>
          <p:cNvSpPr>
            <a:spLocks noRot="1" noChangeArrowheads="1" noTextEdit="1"/>
          </p:cNvSpPr>
          <p:nvPr>
            <p:ph type="sldImg" idx="2"/>
          </p:nvPr>
        </p:nvSpPr>
        <p:spPr bwMode="auto">
          <a:xfrm>
            <a:off x="952500" y="685800"/>
            <a:ext cx="4953000" cy="3429000"/>
          </a:xfrm>
          <a:prstGeom prst="rect">
            <a:avLst/>
          </a:prstGeom>
          <a:noFill/>
          <a:ln w="9525">
            <a:solidFill>
              <a:srgbClr val="000000"/>
            </a:solidFill>
            <a:miter lim="800000"/>
            <a:headEnd/>
            <a:tailEnd/>
          </a:ln>
          <a:effectLst/>
        </p:spPr>
      </p:sp>
      <p:sp>
        <p:nvSpPr>
          <p:cNvPr id="952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52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952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F49C44D-9A3D-4A8A-A752-7BCED96FD0D4}"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362066-1367-4CCB-A73A-9ACD32E9148B}" type="slidenum">
              <a:rPr lang="en-US"/>
              <a:pPr/>
              <a:t>1</a:t>
            </a:fld>
            <a:endParaRPr lang="en-US"/>
          </a:p>
        </p:txBody>
      </p:sp>
      <p:sp>
        <p:nvSpPr>
          <p:cNvPr id="96258" name="Rectangle 2"/>
          <p:cNvSpPr>
            <a:spLocks noRo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4AADE9-7E01-45C6-850C-2BF3DECE03CA}" type="slidenum">
              <a:rPr lang="en-US"/>
              <a:pPr/>
              <a:t>10</a:t>
            </a:fld>
            <a:endParaRPr lang="en-US"/>
          </a:p>
        </p:txBody>
      </p:sp>
      <p:sp>
        <p:nvSpPr>
          <p:cNvPr id="263170" name="Rectangle 2"/>
          <p:cNvSpPr>
            <a:spLocks noRot="1" noChangeArrowheads="1" noTextEdit="1"/>
          </p:cNvSpPr>
          <p:nvPr>
            <p:ph type="sldImg"/>
          </p:nvPr>
        </p:nvSpPr>
        <p:spPr>
          <a:ln/>
        </p:spPr>
      </p:sp>
      <p:sp>
        <p:nvSpPr>
          <p:cNvPr id="263171" name="Rectangle 3"/>
          <p:cNvSpPr>
            <a:spLocks noGrp="1" noChangeArrowheads="1"/>
          </p:cNvSpPr>
          <p:nvPr>
            <p:ph type="body" idx="1"/>
          </p:nvPr>
        </p:nvSpPr>
        <p:spPr>
          <a:xfrm>
            <a:off x="687388" y="4343400"/>
            <a:ext cx="5483225" cy="4114800"/>
          </a:xfrm>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A46871-4F0E-4AFC-AE03-EDBED65C3F8A}" type="slidenum">
              <a:rPr lang="en-US"/>
              <a:pPr/>
              <a:t>2</a:t>
            </a:fld>
            <a:endParaRPr lang="en-US"/>
          </a:p>
        </p:txBody>
      </p:sp>
      <p:sp>
        <p:nvSpPr>
          <p:cNvPr id="265218" name="Rectangle 2"/>
          <p:cNvSpPr>
            <a:spLocks noRot="1" noChangeArrowheads="1" noTextEdit="1"/>
          </p:cNvSpPr>
          <p:nvPr>
            <p:ph type="sldImg"/>
          </p:nvPr>
        </p:nvSpPr>
        <p:spPr>
          <a:ln/>
        </p:spPr>
      </p:sp>
      <p:sp>
        <p:nvSpPr>
          <p:cNvPr id="265219" name="Rectangle 3"/>
          <p:cNvSpPr>
            <a:spLocks noGrp="1" noChangeArrowheads="1"/>
          </p:cNvSpPr>
          <p:nvPr>
            <p:ph type="body" idx="1"/>
          </p:nvPr>
        </p:nvSpPr>
        <p:spPr>
          <a:xfrm>
            <a:off x="687388" y="4343400"/>
            <a:ext cx="5483225" cy="4114800"/>
          </a:xfrm>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2BC363-EF4D-4004-BCD0-F4729C074F43}" type="slidenum">
              <a:rPr lang="en-US"/>
              <a:pPr/>
              <a:t>3</a:t>
            </a:fld>
            <a:endParaRPr lang="en-US"/>
          </a:p>
        </p:txBody>
      </p:sp>
      <p:sp>
        <p:nvSpPr>
          <p:cNvPr id="245762" name="Rectangle 2"/>
          <p:cNvSpPr>
            <a:spLocks noRot="1" noChangeArrowheads="1" noTextEdit="1"/>
          </p:cNvSpPr>
          <p:nvPr>
            <p:ph type="sldImg"/>
          </p:nvPr>
        </p:nvSpPr>
        <p:spPr>
          <a:ln/>
        </p:spPr>
      </p:sp>
      <p:sp>
        <p:nvSpPr>
          <p:cNvPr id="245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00C306-A617-4554-BBAB-E03BE83A6CAF}" type="slidenum">
              <a:rPr lang="en-US"/>
              <a:pPr/>
              <a:t>4</a:t>
            </a:fld>
            <a:endParaRPr lang="en-US"/>
          </a:p>
        </p:txBody>
      </p:sp>
      <p:sp>
        <p:nvSpPr>
          <p:cNvPr id="246786" name="Rectangle 2"/>
          <p:cNvSpPr>
            <a:spLocks noRot="1" noChangeArrowheads="1" noTextEdit="1"/>
          </p:cNvSpPr>
          <p:nvPr>
            <p:ph type="sldImg"/>
          </p:nvPr>
        </p:nvSpPr>
        <p:spPr>
          <a:ln/>
        </p:spPr>
      </p:sp>
      <p:sp>
        <p:nvSpPr>
          <p:cNvPr id="2467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3FFA75-0CFA-4C3B-8F45-76703B9E4DE4}" type="slidenum">
              <a:rPr lang="en-US"/>
              <a:pPr/>
              <a:t>5</a:t>
            </a:fld>
            <a:endParaRPr lang="en-US"/>
          </a:p>
        </p:txBody>
      </p:sp>
      <p:sp>
        <p:nvSpPr>
          <p:cNvPr id="252930" name="Rectangle 2"/>
          <p:cNvSpPr>
            <a:spLocks noRot="1" noChangeArrowheads="1" noTextEdit="1"/>
          </p:cNvSpPr>
          <p:nvPr>
            <p:ph type="sldImg"/>
          </p:nvPr>
        </p:nvSpPr>
        <p:spPr>
          <a:ln/>
        </p:spPr>
      </p:sp>
      <p:sp>
        <p:nvSpPr>
          <p:cNvPr id="252931" name="Rectangle 3"/>
          <p:cNvSpPr>
            <a:spLocks noGrp="1" noChangeArrowheads="1"/>
          </p:cNvSpPr>
          <p:nvPr>
            <p:ph type="body" idx="1"/>
          </p:nvPr>
        </p:nvSpPr>
        <p:spPr>
          <a:xfrm>
            <a:off x="687388" y="4343400"/>
            <a:ext cx="5483225" cy="4114800"/>
          </a:xfrm>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FF0F84-0AC4-473C-84F3-56B4F7FE0970}" type="slidenum">
              <a:rPr lang="en-US"/>
              <a:pPr/>
              <a:t>6</a:t>
            </a:fld>
            <a:endParaRPr lang="en-US"/>
          </a:p>
        </p:txBody>
      </p:sp>
      <p:sp>
        <p:nvSpPr>
          <p:cNvPr id="254978" name="Rectangle 2"/>
          <p:cNvSpPr>
            <a:spLocks noRot="1" noChangeArrowheads="1" noTextEdit="1"/>
          </p:cNvSpPr>
          <p:nvPr>
            <p:ph type="sldImg"/>
          </p:nvPr>
        </p:nvSpPr>
        <p:spPr>
          <a:ln/>
        </p:spPr>
      </p:sp>
      <p:sp>
        <p:nvSpPr>
          <p:cNvPr id="254979" name="Rectangle 3"/>
          <p:cNvSpPr>
            <a:spLocks noGrp="1" noChangeArrowheads="1"/>
          </p:cNvSpPr>
          <p:nvPr>
            <p:ph type="body" idx="1"/>
          </p:nvPr>
        </p:nvSpPr>
        <p:spPr>
          <a:xfrm>
            <a:off x="687388" y="4343400"/>
            <a:ext cx="5483225" cy="4114800"/>
          </a:xfrm>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3B00C6-B488-4D5A-99D5-4D7C12DDCF14}" type="slidenum">
              <a:rPr lang="en-US"/>
              <a:pPr/>
              <a:t>7</a:t>
            </a:fld>
            <a:endParaRPr lang="en-US"/>
          </a:p>
        </p:txBody>
      </p:sp>
      <p:sp>
        <p:nvSpPr>
          <p:cNvPr id="257026" name="Rectangle 2"/>
          <p:cNvSpPr>
            <a:spLocks noRot="1" noChangeArrowheads="1" noTextEdit="1"/>
          </p:cNvSpPr>
          <p:nvPr>
            <p:ph type="sldImg"/>
          </p:nvPr>
        </p:nvSpPr>
        <p:spPr>
          <a:ln/>
        </p:spPr>
      </p:sp>
      <p:sp>
        <p:nvSpPr>
          <p:cNvPr id="257027" name="Rectangle 3"/>
          <p:cNvSpPr>
            <a:spLocks noGrp="1" noChangeArrowheads="1"/>
          </p:cNvSpPr>
          <p:nvPr>
            <p:ph type="body" idx="1"/>
          </p:nvPr>
        </p:nvSpPr>
        <p:spPr>
          <a:xfrm>
            <a:off x="687388" y="4343400"/>
            <a:ext cx="5483225" cy="4114800"/>
          </a:xfrm>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AB6F2F-4804-4283-B40C-059A399B1F25}" type="slidenum">
              <a:rPr lang="en-US"/>
              <a:pPr/>
              <a:t>8</a:t>
            </a:fld>
            <a:endParaRPr lang="en-US"/>
          </a:p>
        </p:txBody>
      </p:sp>
      <p:sp>
        <p:nvSpPr>
          <p:cNvPr id="259074" name="Rectangle 2"/>
          <p:cNvSpPr>
            <a:spLocks noRot="1" noChangeArrowheads="1" noTextEdit="1"/>
          </p:cNvSpPr>
          <p:nvPr>
            <p:ph type="sldImg"/>
          </p:nvPr>
        </p:nvSpPr>
        <p:spPr>
          <a:ln/>
        </p:spPr>
      </p:sp>
      <p:sp>
        <p:nvSpPr>
          <p:cNvPr id="259075" name="Rectangle 3"/>
          <p:cNvSpPr>
            <a:spLocks noGrp="1" noChangeArrowheads="1"/>
          </p:cNvSpPr>
          <p:nvPr>
            <p:ph type="body" idx="1"/>
          </p:nvPr>
        </p:nvSpPr>
        <p:spPr>
          <a:xfrm>
            <a:off x="687388" y="4343400"/>
            <a:ext cx="5483225" cy="4114800"/>
          </a:xfrm>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C8CD0D-8A30-4FF9-9942-1B609C8F688B}" type="slidenum">
              <a:rPr lang="en-US"/>
              <a:pPr/>
              <a:t>9</a:t>
            </a:fld>
            <a:endParaRPr lang="en-US"/>
          </a:p>
        </p:txBody>
      </p:sp>
      <p:sp>
        <p:nvSpPr>
          <p:cNvPr id="261122" name="Rectangle 2"/>
          <p:cNvSpPr>
            <a:spLocks noRot="1" noChangeArrowheads="1" noTextEdit="1"/>
          </p:cNvSpPr>
          <p:nvPr>
            <p:ph type="sldImg"/>
          </p:nvPr>
        </p:nvSpPr>
        <p:spPr>
          <a:ln/>
        </p:spPr>
      </p:sp>
      <p:sp>
        <p:nvSpPr>
          <p:cNvPr id="261123" name="Rectangle 3"/>
          <p:cNvSpPr>
            <a:spLocks noGrp="1" noChangeArrowheads="1"/>
          </p:cNvSpPr>
          <p:nvPr>
            <p:ph type="body" idx="1"/>
          </p:nvPr>
        </p:nvSpPr>
        <p:spPr>
          <a:xfrm>
            <a:off x="687388" y="4343400"/>
            <a:ext cx="5483225" cy="4114800"/>
          </a:xfrm>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5"/>
            <a:ext cx="84201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075E3D7-C0D3-4968-98DD-8566063C14D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F3A46BF-90E6-4118-A848-809C599D0F2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8"/>
            <a:ext cx="22288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95300" y="274638"/>
            <a:ext cx="65341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38787A3-D32D-4B65-8548-EF00A367E4C2}"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0" y="274638"/>
            <a:ext cx="89154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95300" y="6245225"/>
            <a:ext cx="2311400" cy="476250"/>
          </a:xfrm>
        </p:spPr>
        <p:txBody>
          <a:bodyPr/>
          <a:lstStyle>
            <a:lvl1pPr>
              <a:defRPr/>
            </a:lvl1pPr>
          </a:lstStyle>
          <a:p>
            <a:endParaRPr lang="en-US"/>
          </a:p>
        </p:txBody>
      </p:sp>
      <p:sp>
        <p:nvSpPr>
          <p:cNvPr id="4" name="Footer Placeholder 3"/>
          <p:cNvSpPr>
            <a:spLocks noGrp="1"/>
          </p:cNvSpPr>
          <p:nvPr>
            <p:ph type="ftr" sz="quarter" idx="11"/>
          </p:nvPr>
        </p:nvSpPr>
        <p:spPr>
          <a:xfrm>
            <a:off x="3384550" y="6245225"/>
            <a:ext cx="31369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7099300" y="6245225"/>
            <a:ext cx="2311400" cy="476250"/>
          </a:xfrm>
        </p:spPr>
        <p:txBody>
          <a:bodyPr/>
          <a:lstStyle>
            <a:lvl1pPr>
              <a:defRPr/>
            </a:lvl1pPr>
          </a:lstStyle>
          <a:p>
            <a:fld id="{28919DF7-E248-42B5-85F0-6935330AB96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F4E419A-03CB-472D-AB23-F011C66392A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492DA34-5B31-41B2-BE93-3F506BD868D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774D52C-8E59-4A85-96A9-D8EB91E2078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593262C-A0EC-485A-AD89-E1187C4E24E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90EF343-8F0F-4729-A78C-1DC1F94D06B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AAF5B1C-22F9-4B86-95B3-CC2F573530D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692308D-F7A7-4EA0-AD5F-027814AE465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F25AB26-8918-4ABF-A7C9-4A5B2F924B2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rgbClr val="F89E5A"/>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95300" y="274638"/>
            <a:ext cx="8915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95300" y="1600200"/>
            <a:ext cx="89154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7099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161264A-33D4-487B-92B1-F3E943716CF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oleObject" Target="../embeddings/oleObject4.bin"/><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30.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23.bin"/><Relationship Id="rId5" Type="http://schemas.openxmlformats.org/officeDocument/2006/relationships/oleObject" Target="../embeddings/oleObject22.bin"/><Relationship Id="rId4" Type="http://schemas.openxmlformats.org/officeDocument/2006/relationships/oleObject" Target="../embeddings/oleObject21.bin"/></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9.bin"/><Relationship Id="rId13" Type="http://schemas.openxmlformats.org/officeDocument/2006/relationships/oleObject" Target="../embeddings/oleObject14.bin"/><Relationship Id="rId3" Type="http://schemas.openxmlformats.org/officeDocument/2006/relationships/notesSlide" Target="../notesSlides/notesSlide4.xml"/><Relationship Id="rId7" Type="http://schemas.openxmlformats.org/officeDocument/2006/relationships/oleObject" Target="../embeddings/oleObject8.bin"/><Relationship Id="rId12" Type="http://schemas.openxmlformats.org/officeDocument/2006/relationships/oleObject" Target="../embeddings/oleObject13.bin"/><Relationship Id="rId17" Type="http://schemas.openxmlformats.org/officeDocument/2006/relationships/oleObject" Target="../embeddings/oleObject18.bin"/><Relationship Id="rId2" Type="http://schemas.openxmlformats.org/officeDocument/2006/relationships/slideLayout" Target="../slideLayouts/slideLayout12.xml"/><Relationship Id="rId16" Type="http://schemas.openxmlformats.org/officeDocument/2006/relationships/oleObject" Target="../embeddings/oleObject17.bin"/><Relationship Id="rId1" Type="http://schemas.openxmlformats.org/officeDocument/2006/relationships/vmlDrawing" Target="../drawings/vmlDrawing2.vml"/><Relationship Id="rId6" Type="http://schemas.openxmlformats.org/officeDocument/2006/relationships/oleObject" Target="../embeddings/oleObject7.bin"/><Relationship Id="rId11" Type="http://schemas.openxmlformats.org/officeDocument/2006/relationships/oleObject" Target="../embeddings/oleObject12.bin"/><Relationship Id="rId5" Type="http://schemas.openxmlformats.org/officeDocument/2006/relationships/oleObject" Target="../embeddings/oleObject6.bin"/><Relationship Id="rId15" Type="http://schemas.openxmlformats.org/officeDocument/2006/relationships/oleObject" Target="../embeddings/oleObject16.bin"/><Relationship Id="rId10" Type="http://schemas.openxmlformats.org/officeDocument/2006/relationships/oleObject" Target="../embeddings/oleObject11.bin"/><Relationship Id="rId4" Type="http://schemas.openxmlformats.org/officeDocument/2006/relationships/oleObject" Target="../embeddings/oleObject5.bin"/><Relationship Id="rId9" Type="http://schemas.openxmlformats.org/officeDocument/2006/relationships/oleObject" Target="../embeddings/oleObject10.bin"/><Relationship Id="rId14" Type="http://schemas.openxmlformats.org/officeDocument/2006/relationships/oleObject" Target="../embeddings/oleObject15.bin"/></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oleObject" Target="../embeddings/oleObject19.bin"/></Relationships>
</file>

<file path=ppt/slides/_rels/slide6.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42950" y="1447800"/>
            <a:ext cx="8858250" cy="3200400"/>
          </a:xfrm>
        </p:spPr>
        <p:txBody>
          <a:bodyPr/>
          <a:lstStyle/>
          <a:p>
            <a:pPr algn="l"/>
            <a:r>
              <a:rPr lang="en-US" sz="4800" dirty="0" smtClean="0"/>
              <a:t>The </a:t>
            </a:r>
            <a:r>
              <a:rPr lang="en-US" sz="4800" dirty="0"/>
              <a:t>Digital Signal Processors</a:t>
            </a:r>
            <a:endParaRPr lang="en-US" sz="2800"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ChangeArrowheads="1"/>
          </p:cNvSpPr>
          <p:nvPr/>
        </p:nvSpPr>
        <p:spPr bwMode="auto">
          <a:xfrm>
            <a:off x="1155700" y="685800"/>
            <a:ext cx="8089900" cy="5313363"/>
          </a:xfrm>
          <a:prstGeom prst="rect">
            <a:avLst/>
          </a:prstGeom>
          <a:noFill/>
          <a:ln w="9525">
            <a:noFill/>
            <a:miter lim="800000"/>
            <a:headEnd/>
            <a:tailEnd/>
          </a:ln>
          <a:effectLst/>
        </p:spPr>
        <p:txBody>
          <a:bodyPr>
            <a:spAutoFit/>
          </a:bodyPr>
          <a:lstStyle/>
          <a:p>
            <a:pPr>
              <a:lnSpc>
                <a:spcPct val="130000"/>
              </a:lnSpc>
            </a:pPr>
            <a:r>
              <a:rPr lang="en-US" sz="2400" b="1"/>
              <a:t>Here X4, H4, ... are direct (absolute) memory addresses:</a:t>
            </a:r>
          </a:p>
          <a:p>
            <a:pPr>
              <a:lnSpc>
                <a:spcPct val="130000"/>
              </a:lnSpc>
            </a:pPr>
            <a:r>
              <a:rPr lang="en-US" sz="2400" b="1"/>
              <a:t>LT X4 		;Load T with x(n-4)</a:t>
            </a:r>
          </a:p>
          <a:p>
            <a:pPr>
              <a:lnSpc>
                <a:spcPct val="130000"/>
              </a:lnSpc>
            </a:pPr>
            <a:r>
              <a:rPr lang="en-US" sz="2400" b="1"/>
              <a:t>MPY H4 	;P = H4*X4</a:t>
            </a:r>
          </a:p>
          <a:p>
            <a:pPr>
              <a:lnSpc>
                <a:spcPct val="130000"/>
              </a:lnSpc>
            </a:pPr>
            <a:r>
              <a:rPr lang="en-US" sz="2400" b="1"/>
              <a:t>LTD X3 	;Load T with x(n-3); x(n-4) = x(n-3);</a:t>
            </a:r>
          </a:p>
          <a:p>
            <a:pPr>
              <a:lnSpc>
                <a:spcPct val="130000"/>
              </a:lnSpc>
            </a:pPr>
            <a:r>
              <a:rPr lang="en-US" sz="2400" b="1"/>
              <a:t>MPY H3 	; P = H3*X3</a:t>
            </a:r>
          </a:p>
          <a:p>
            <a:pPr>
              <a:lnSpc>
                <a:spcPct val="130000"/>
              </a:lnSpc>
            </a:pPr>
            <a:r>
              <a:rPr lang="en-US" sz="2400" b="1"/>
              <a:t>		 </a:t>
            </a:r>
            <a:r>
              <a:rPr lang="en-US" b="1"/>
              <a:t>; </a:t>
            </a:r>
            <a:r>
              <a:rPr lang="en-US" sz="2400" b="1"/>
              <a:t>Acc = Acc + P</a:t>
            </a:r>
            <a:endParaRPr lang="en-US" sz="3200" b="1"/>
          </a:p>
          <a:p>
            <a:pPr>
              <a:lnSpc>
                <a:spcPct val="130000"/>
              </a:lnSpc>
            </a:pPr>
            <a:r>
              <a:rPr lang="en-US" sz="2400" b="1"/>
              <a:t>LTD X2</a:t>
            </a:r>
          </a:p>
          <a:p>
            <a:pPr>
              <a:lnSpc>
                <a:spcPct val="130000"/>
              </a:lnSpc>
            </a:pPr>
            <a:r>
              <a:rPr lang="en-US" sz="2400" b="1"/>
              <a:t>MPY H2</a:t>
            </a:r>
          </a:p>
          <a:p>
            <a:pPr>
              <a:lnSpc>
                <a:spcPct val="130000"/>
              </a:lnSpc>
            </a:pPr>
            <a:r>
              <a:rPr lang="en-US" sz="2400" b="1"/>
              <a:t>...</a:t>
            </a:r>
          </a:p>
          <a:p>
            <a:pPr>
              <a:lnSpc>
                <a:spcPct val="130000"/>
              </a:lnSpc>
            </a:pPr>
            <a:r>
              <a:rPr lang="en-US" sz="2400"/>
              <a:t>• </a:t>
            </a:r>
            <a:r>
              <a:rPr lang="en-US" sz="2400" b="1"/>
              <a:t>Two instructions per tap, but requires unrolling</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ChangeArrowheads="1"/>
          </p:cNvSpPr>
          <p:nvPr/>
        </p:nvSpPr>
        <p:spPr bwMode="auto">
          <a:xfrm>
            <a:off x="990600" y="2286000"/>
            <a:ext cx="7772400" cy="1143000"/>
          </a:xfrm>
          <a:prstGeom prst="rect">
            <a:avLst/>
          </a:prstGeom>
          <a:noFill/>
          <a:ln w="9525">
            <a:noFill/>
            <a:miter lim="800000"/>
            <a:headEnd/>
            <a:tailEnd/>
          </a:ln>
          <a:effectLst/>
        </p:spPr>
        <p:txBody>
          <a:bodyPr lIns="46038" tIns="46038" rIns="46038" bIns="46038" anchor="ctr"/>
          <a:lstStyle/>
          <a:p>
            <a:pPr algn="ctr"/>
            <a:r>
              <a:rPr lang="en-US" sz="4400">
                <a:solidFill>
                  <a:schemeClr val="tx2"/>
                </a:solidFill>
              </a:rPr>
              <a:t>TMS320C6000 DSP</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2"/>
          <p:cNvSpPr>
            <a:spLocks noGrp="1" noChangeArrowheads="1"/>
          </p:cNvSpPr>
          <p:nvPr>
            <p:ph type="body" idx="1"/>
          </p:nvPr>
        </p:nvSpPr>
        <p:spPr>
          <a:xfrm>
            <a:off x="990600" y="2438400"/>
            <a:ext cx="7772400" cy="2332038"/>
          </a:xfrm>
          <a:noFill/>
          <a:ln/>
        </p:spPr>
        <p:txBody>
          <a:bodyPr lIns="92075" tIns="46038" rIns="92075" bIns="46038" anchorCtr="1">
            <a:spAutoFit/>
          </a:bodyPr>
          <a:lstStyle/>
          <a:p>
            <a:r>
              <a:rPr lang="en-US" b="1"/>
              <a:t>CPU Architecture</a:t>
            </a:r>
          </a:p>
          <a:p>
            <a:r>
              <a:rPr lang="en-US" b="1"/>
              <a:t>Instruction Set Overview</a:t>
            </a:r>
          </a:p>
          <a:p>
            <a:r>
              <a:rPr lang="en-US" b="1"/>
              <a:t>Internal Buses</a:t>
            </a:r>
          </a:p>
          <a:p>
            <a:r>
              <a:rPr lang="en-US" b="1"/>
              <a:t>Peripheral Overview</a:t>
            </a:r>
          </a:p>
        </p:txBody>
      </p:sp>
      <p:sp>
        <p:nvSpPr>
          <p:cNvPr id="267267" name="Text Box 3"/>
          <p:cNvSpPr txBox="1">
            <a:spLocks noChangeArrowheads="1"/>
          </p:cNvSpPr>
          <p:nvPr/>
        </p:nvSpPr>
        <p:spPr bwMode="auto">
          <a:xfrm>
            <a:off x="3276600" y="569913"/>
            <a:ext cx="2725738" cy="823912"/>
          </a:xfrm>
          <a:prstGeom prst="rect">
            <a:avLst/>
          </a:prstGeom>
          <a:noFill/>
          <a:ln w="9525">
            <a:noFill/>
            <a:miter lim="800000"/>
            <a:headEnd/>
            <a:tailEnd/>
          </a:ln>
          <a:effectLst/>
        </p:spPr>
        <p:txBody>
          <a:bodyPr wrap="none">
            <a:spAutoFit/>
          </a:bodyPr>
          <a:lstStyle/>
          <a:p>
            <a:r>
              <a:rPr lang="en-US" sz="4800"/>
              <a:t>Overview</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noChangeArrowheads="1"/>
          </p:cNvSpPr>
          <p:nvPr>
            <p:ph type="title"/>
          </p:nvPr>
        </p:nvSpPr>
        <p:spPr>
          <a:xfrm>
            <a:off x="533400" y="228600"/>
            <a:ext cx="9067800" cy="762000"/>
          </a:xfrm>
          <a:noFill/>
          <a:ln/>
        </p:spPr>
        <p:txBody>
          <a:bodyPr lIns="46038" tIns="46038" rIns="46038" bIns="46038"/>
          <a:lstStyle/>
          <a:p>
            <a:r>
              <a:rPr lang="en-US"/>
              <a:t>'C6000 System Block Diagram</a:t>
            </a:r>
          </a:p>
        </p:txBody>
      </p:sp>
      <p:sp>
        <p:nvSpPr>
          <p:cNvPr id="268291" name="Rectangle 3"/>
          <p:cNvSpPr>
            <a:spLocks noChangeArrowheads="1"/>
          </p:cNvSpPr>
          <p:nvPr/>
        </p:nvSpPr>
        <p:spPr bwMode="auto">
          <a:xfrm>
            <a:off x="2503488" y="1219200"/>
            <a:ext cx="6078537" cy="5105400"/>
          </a:xfrm>
          <a:prstGeom prst="rect">
            <a:avLst/>
          </a:prstGeom>
          <a:noFill/>
          <a:ln w="12700">
            <a:solidFill>
              <a:schemeClr val="tx1"/>
            </a:solidFill>
            <a:miter lim="800000"/>
            <a:headEnd type="none" w="sm" len="sm"/>
            <a:tailEnd type="none" w="sm" len="sm"/>
          </a:ln>
          <a:effectLst>
            <a:outerShdw dist="107763" dir="2700000" algn="ctr" rotWithShape="0">
              <a:schemeClr val="bg2"/>
            </a:outerShdw>
          </a:effectLst>
        </p:spPr>
        <p:txBody>
          <a:bodyPr wrap="none" anchor="ctr"/>
          <a:lstStyle/>
          <a:p>
            <a:endParaRPr lang="en-US"/>
          </a:p>
        </p:txBody>
      </p:sp>
      <p:sp>
        <p:nvSpPr>
          <p:cNvPr id="268292" name="Rectangle 4"/>
          <p:cNvSpPr>
            <a:spLocks noChangeArrowheads="1"/>
          </p:cNvSpPr>
          <p:nvPr/>
        </p:nvSpPr>
        <p:spPr bwMode="auto">
          <a:xfrm>
            <a:off x="7113588" y="2862263"/>
            <a:ext cx="1258887" cy="3109912"/>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pPr algn="ctr" eaLnBrk="0" hangingPunct="0">
              <a:lnSpc>
                <a:spcPct val="80000"/>
              </a:lnSpc>
              <a:spcBef>
                <a:spcPct val="50000"/>
              </a:spcBef>
            </a:pPr>
            <a:r>
              <a:rPr lang="en-US" sz="2000" b="1">
                <a:effectLst>
                  <a:outerShdw blurRad="38100" dist="38100" dir="2700000" algn="tl">
                    <a:srgbClr val="FFFFFF"/>
                  </a:outerShdw>
                </a:effectLst>
                <a:latin typeface="Times New Roman" pitchFamily="18" charset="0"/>
              </a:rPr>
              <a:t>P</a:t>
            </a:r>
            <a:br>
              <a:rPr lang="en-US" sz="2000" b="1">
                <a:effectLst>
                  <a:outerShdw blurRad="38100" dist="38100" dir="2700000" algn="tl">
                    <a:srgbClr val="FFFFFF"/>
                  </a:outerShdw>
                </a:effectLst>
                <a:latin typeface="Times New Roman" pitchFamily="18" charset="0"/>
              </a:rPr>
            </a:br>
            <a:r>
              <a:rPr lang="en-US" sz="2000" b="1">
                <a:effectLst>
                  <a:outerShdw blurRad="38100" dist="38100" dir="2700000" algn="tl">
                    <a:srgbClr val="FFFFFF"/>
                  </a:outerShdw>
                </a:effectLst>
                <a:latin typeface="Times New Roman" pitchFamily="18" charset="0"/>
              </a:rPr>
              <a:t>E</a:t>
            </a:r>
            <a:br>
              <a:rPr lang="en-US" sz="2000" b="1">
                <a:effectLst>
                  <a:outerShdw blurRad="38100" dist="38100" dir="2700000" algn="tl">
                    <a:srgbClr val="FFFFFF"/>
                  </a:outerShdw>
                </a:effectLst>
                <a:latin typeface="Times New Roman" pitchFamily="18" charset="0"/>
              </a:rPr>
            </a:br>
            <a:r>
              <a:rPr lang="en-US" sz="2000" b="1">
                <a:effectLst>
                  <a:outerShdw blurRad="38100" dist="38100" dir="2700000" algn="tl">
                    <a:srgbClr val="FFFFFF"/>
                  </a:outerShdw>
                </a:effectLst>
                <a:latin typeface="Times New Roman" pitchFamily="18" charset="0"/>
              </a:rPr>
              <a:t>R</a:t>
            </a:r>
            <a:br>
              <a:rPr lang="en-US" sz="2000" b="1">
                <a:effectLst>
                  <a:outerShdw blurRad="38100" dist="38100" dir="2700000" algn="tl">
                    <a:srgbClr val="FFFFFF"/>
                  </a:outerShdw>
                </a:effectLst>
                <a:latin typeface="Times New Roman" pitchFamily="18" charset="0"/>
              </a:rPr>
            </a:br>
            <a:r>
              <a:rPr lang="en-US" sz="2000" b="1">
                <a:effectLst>
                  <a:outerShdw blurRad="38100" dist="38100" dir="2700000" algn="tl">
                    <a:srgbClr val="FFFFFF"/>
                  </a:outerShdw>
                </a:effectLst>
                <a:latin typeface="Times New Roman" pitchFamily="18" charset="0"/>
              </a:rPr>
              <a:t>I</a:t>
            </a:r>
            <a:br>
              <a:rPr lang="en-US" sz="2000" b="1">
                <a:effectLst>
                  <a:outerShdw blurRad="38100" dist="38100" dir="2700000" algn="tl">
                    <a:srgbClr val="FFFFFF"/>
                  </a:outerShdw>
                </a:effectLst>
                <a:latin typeface="Times New Roman" pitchFamily="18" charset="0"/>
              </a:rPr>
            </a:br>
            <a:r>
              <a:rPr lang="en-US" sz="2000" b="1">
                <a:effectLst>
                  <a:outerShdw blurRad="38100" dist="38100" dir="2700000" algn="tl">
                    <a:srgbClr val="FFFFFF"/>
                  </a:outerShdw>
                </a:effectLst>
                <a:latin typeface="Times New Roman" pitchFamily="18" charset="0"/>
              </a:rPr>
              <a:t>P</a:t>
            </a:r>
            <a:br>
              <a:rPr lang="en-US" sz="2000" b="1">
                <a:effectLst>
                  <a:outerShdw blurRad="38100" dist="38100" dir="2700000" algn="tl">
                    <a:srgbClr val="FFFFFF"/>
                  </a:outerShdw>
                </a:effectLst>
                <a:latin typeface="Times New Roman" pitchFamily="18" charset="0"/>
              </a:rPr>
            </a:br>
            <a:r>
              <a:rPr lang="en-US" sz="2000" b="1">
                <a:effectLst>
                  <a:outerShdw blurRad="38100" dist="38100" dir="2700000" algn="tl">
                    <a:srgbClr val="FFFFFF"/>
                  </a:outerShdw>
                </a:effectLst>
                <a:latin typeface="Times New Roman" pitchFamily="18" charset="0"/>
              </a:rPr>
              <a:t>H</a:t>
            </a:r>
            <a:br>
              <a:rPr lang="en-US" sz="2000" b="1">
                <a:effectLst>
                  <a:outerShdw blurRad="38100" dist="38100" dir="2700000" algn="tl">
                    <a:srgbClr val="FFFFFF"/>
                  </a:outerShdw>
                </a:effectLst>
                <a:latin typeface="Times New Roman" pitchFamily="18" charset="0"/>
              </a:rPr>
            </a:br>
            <a:r>
              <a:rPr lang="en-US" sz="2000" b="1">
                <a:effectLst>
                  <a:outerShdw blurRad="38100" dist="38100" dir="2700000" algn="tl">
                    <a:srgbClr val="FFFFFF"/>
                  </a:outerShdw>
                </a:effectLst>
                <a:latin typeface="Times New Roman" pitchFamily="18" charset="0"/>
              </a:rPr>
              <a:t>E</a:t>
            </a:r>
            <a:br>
              <a:rPr lang="en-US" sz="2000" b="1">
                <a:effectLst>
                  <a:outerShdw blurRad="38100" dist="38100" dir="2700000" algn="tl">
                    <a:srgbClr val="FFFFFF"/>
                  </a:outerShdw>
                </a:effectLst>
                <a:latin typeface="Times New Roman" pitchFamily="18" charset="0"/>
              </a:rPr>
            </a:br>
            <a:r>
              <a:rPr lang="en-US" sz="2000" b="1">
                <a:effectLst>
                  <a:outerShdw blurRad="38100" dist="38100" dir="2700000" algn="tl">
                    <a:srgbClr val="FFFFFF"/>
                  </a:outerShdw>
                </a:effectLst>
                <a:latin typeface="Times New Roman" pitchFamily="18" charset="0"/>
              </a:rPr>
              <a:t>R</a:t>
            </a:r>
            <a:br>
              <a:rPr lang="en-US" sz="2000" b="1">
                <a:effectLst>
                  <a:outerShdw blurRad="38100" dist="38100" dir="2700000" algn="tl">
                    <a:srgbClr val="FFFFFF"/>
                  </a:outerShdw>
                </a:effectLst>
                <a:latin typeface="Times New Roman" pitchFamily="18" charset="0"/>
              </a:rPr>
            </a:br>
            <a:r>
              <a:rPr lang="en-US" sz="2000" b="1">
                <a:effectLst>
                  <a:outerShdw blurRad="38100" dist="38100" dir="2700000" algn="tl">
                    <a:srgbClr val="FFFFFF"/>
                  </a:outerShdw>
                </a:effectLst>
                <a:latin typeface="Times New Roman" pitchFamily="18" charset="0"/>
              </a:rPr>
              <a:t>A</a:t>
            </a:r>
            <a:br>
              <a:rPr lang="en-US" sz="2000" b="1">
                <a:effectLst>
                  <a:outerShdw blurRad="38100" dist="38100" dir="2700000" algn="tl">
                    <a:srgbClr val="FFFFFF"/>
                  </a:outerShdw>
                </a:effectLst>
                <a:latin typeface="Times New Roman" pitchFamily="18" charset="0"/>
              </a:rPr>
            </a:br>
            <a:r>
              <a:rPr lang="en-US" sz="2000" b="1">
                <a:effectLst>
                  <a:outerShdw blurRad="38100" dist="38100" dir="2700000" algn="tl">
                    <a:srgbClr val="FFFFFF"/>
                  </a:outerShdw>
                </a:effectLst>
                <a:latin typeface="Times New Roman" pitchFamily="18" charset="0"/>
              </a:rPr>
              <a:t>L</a:t>
            </a:r>
            <a:br>
              <a:rPr lang="en-US" sz="2000" b="1">
                <a:effectLst>
                  <a:outerShdw blurRad="38100" dist="38100" dir="2700000" algn="tl">
                    <a:srgbClr val="FFFFFF"/>
                  </a:outerShdw>
                </a:effectLst>
                <a:latin typeface="Times New Roman" pitchFamily="18" charset="0"/>
              </a:rPr>
            </a:br>
            <a:r>
              <a:rPr lang="en-US" sz="2000" b="1">
                <a:effectLst>
                  <a:outerShdw blurRad="38100" dist="38100" dir="2700000" algn="tl">
                    <a:srgbClr val="FFFFFF"/>
                  </a:outerShdw>
                </a:effectLst>
                <a:latin typeface="Times New Roman" pitchFamily="18" charset="0"/>
              </a:rPr>
              <a:t>S</a:t>
            </a:r>
          </a:p>
        </p:txBody>
      </p:sp>
      <p:sp>
        <p:nvSpPr>
          <p:cNvPr id="268293" name="Rectangle 5"/>
          <p:cNvSpPr>
            <a:spLocks noChangeArrowheads="1"/>
          </p:cNvSpPr>
          <p:nvPr/>
        </p:nvSpPr>
        <p:spPr bwMode="auto">
          <a:xfrm>
            <a:off x="3636963" y="3532188"/>
            <a:ext cx="2216150" cy="2382837"/>
          </a:xfrm>
          <a:prstGeom prst="rect">
            <a:avLst/>
          </a:prstGeom>
          <a:solidFill>
            <a:srgbClr val="FFFF00"/>
          </a:solidFill>
          <a:ln w="57150">
            <a:solidFill>
              <a:schemeClr val="tx1"/>
            </a:solidFill>
            <a:miter lim="800000"/>
            <a:headEnd type="none" w="sm" len="sm"/>
            <a:tailEnd type="none" w="sm" len="sm"/>
          </a:ln>
          <a:effectLst/>
        </p:spPr>
        <p:txBody>
          <a:bodyPr wrap="none" anchor="ctr"/>
          <a:lstStyle/>
          <a:p>
            <a:pPr algn="ctr" eaLnBrk="0" hangingPunct="0">
              <a:lnSpc>
                <a:spcPct val="80000"/>
              </a:lnSpc>
              <a:spcBef>
                <a:spcPct val="50000"/>
              </a:spcBef>
            </a:pPr>
            <a:r>
              <a:rPr lang="en-US" sz="2800" b="1">
                <a:effectLst>
                  <a:outerShdw blurRad="38100" dist="38100" dir="2700000" algn="tl">
                    <a:srgbClr val="FFFFFF"/>
                  </a:outerShdw>
                </a:effectLst>
                <a:latin typeface="Times New Roman" pitchFamily="18" charset="0"/>
              </a:rPr>
              <a:t>CPU</a:t>
            </a:r>
          </a:p>
        </p:txBody>
      </p:sp>
      <p:sp>
        <p:nvSpPr>
          <p:cNvPr id="268294" name="Rectangle 6"/>
          <p:cNvSpPr>
            <a:spLocks noChangeArrowheads="1"/>
          </p:cNvSpPr>
          <p:nvPr/>
        </p:nvSpPr>
        <p:spPr bwMode="auto">
          <a:xfrm>
            <a:off x="3241675" y="1431925"/>
            <a:ext cx="3930650" cy="762000"/>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pPr algn="ctr" eaLnBrk="0" hangingPunct="0">
              <a:lnSpc>
                <a:spcPct val="80000"/>
              </a:lnSpc>
              <a:spcBef>
                <a:spcPct val="50000"/>
              </a:spcBef>
            </a:pPr>
            <a:r>
              <a:rPr lang="en-US" sz="2800">
                <a:effectLst>
                  <a:outerShdw blurRad="38100" dist="38100" dir="2700000" algn="tl">
                    <a:srgbClr val="FFFFFF"/>
                  </a:outerShdw>
                </a:effectLst>
                <a:latin typeface="Times New Roman" pitchFamily="18" charset="0"/>
              </a:rPr>
              <a:t>Memory</a:t>
            </a:r>
          </a:p>
        </p:txBody>
      </p:sp>
      <p:sp>
        <p:nvSpPr>
          <p:cNvPr id="268295" name="Line 7"/>
          <p:cNvSpPr>
            <a:spLocks noChangeShapeType="1"/>
          </p:cNvSpPr>
          <p:nvPr/>
        </p:nvSpPr>
        <p:spPr bwMode="auto">
          <a:xfrm>
            <a:off x="5080000" y="2197100"/>
            <a:ext cx="0" cy="488950"/>
          </a:xfrm>
          <a:prstGeom prst="line">
            <a:avLst/>
          </a:prstGeom>
          <a:noFill/>
          <a:ln w="38100">
            <a:solidFill>
              <a:schemeClr val="tx1"/>
            </a:solidFill>
            <a:round/>
            <a:headEnd type="triangle" w="med" len="med"/>
            <a:tailEnd type="triangle" w="med" len="med"/>
          </a:ln>
          <a:effectLst/>
        </p:spPr>
        <p:txBody>
          <a:bodyPr wrap="none" anchor="ctr"/>
          <a:lstStyle/>
          <a:p>
            <a:endParaRPr lang="en-US"/>
          </a:p>
        </p:txBody>
      </p:sp>
      <p:sp>
        <p:nvSpPr>
          <p:cNvPr id="268296" name="Line 8"/>
          <p:cNvSpPr>
            <a:spLocks noChangeShapeType="1"/>
          </p:cNvSpPr>
          <p:nvPr/>
        </p:nvSpPr>
        <p:spPr bwMode="auto">
          <a:xfrm flipV="1">
            <a:off x="4737100" y="3000375"/>
            <a:ext cx="0" cy="525463"/>
          </a:xfrm>
          <a:prstGeom prst="line">
            <a:avLst/>
          </a:prstGeom>
          <a:noFill/>
          <a:ln w="38100">
            <a:solidFill>
              <a:schemeClr val="tx1"/>
            </a:solidFill>
            <a:round/>
            <a:headEnd type="triangle" w="med" len="med"/>
            <a:tailEnd type="triangle" w="med" len="med"/>
          </a:ln>
          <a:effectLst/>
        </p:spPr>
        <p:txBody>
          <a:bodyPr wrap="none" anchor="ctr"/>
          <a:lstStyle/>
          <a:p>
            <a:endParaRPr lang="en-US"/>
          </a:p>
        </p:txBody>
      </p:sp>
      <p:sp>
        <p:nvSpPr>
          <p:cNvPr id="268297" name="Line 9"/>
          <p:cNvSpPr>
            <a:spLocks noChangeShapeType="1"/>
          </p:cNvSpPr>
          <p:nvPr/>
        </p:nvSpPr>
        <p:spPr bwMode="auto">
          <a:xfrm flipH="1">
            <a:off x="6657975" y="4325938"/>
            <a:ext cx="458788" cy="0"/>
          </a:xfrm>
          <a:prstGeom prst="line">
            <a:avLst/>
          </a:prstGeom>
          <a:noFill/>
          <a:ln w="38100">
            <a:solidFill>
              <a:schemeClr val="tx1"/>
            </a:solidFill>
            <a:round/>
            <a:headEnd type="triangle" w="med" len="med"/>
            <a:tailEnd type="triangle" w="med" len="med"/>
          </a:ln>
          <a:effectLst/>
        </p:spPr>
        <p:txBody>
          <a:bodyPr wrap="none" anchor="ctr"/>
          <a:lstStyle/>
          <a:p>
            <a:endParaRPr lang="en-US"/>
          </a:p>
        </p:txBody>
      </p:sp>
      <p:sp>
        <p:nvSpPr>
          <p:cNvPr id="268298" name="Freeform 10"/>
          <p:cNvSpPr>
            <a:spLocks/>
          </p:cNvSpPr>
          <p:nvPr/>
        </p:nvSpPr>
        <p:spPr bwMode="auto">
          <a:xfrm>
            <a:off x="3070225" y="2698750"/>
            <a:ext cx="3586163" cy="3478213"/>
          </a:xfrm>
          <a:custGeom>
            <a:avLst/>
            <a:gdLst/>
            <a:ahLst/>
            <a:cxnLst>
              <a:cxn ang="0">
                <a:pos x="0" y="0"/>
              </a:cxn>
              <a:cxn ang="0">
                <a:pos x="0" y="207"/>
              </a:cxn>
              <a:cxn ang="0">
                <a:pos x="2887" y="207"/>
              </a:cxn>
              <a:cxn ang="0">
                <a:pos x="2887" y="2387"/>
              </a:cxn>
              <a:cxn ang="0">
                <a:pos x="3107" y="2387"/>
              </a:cxn>
              <a:cxn ang="0">
                <a:pos x="3107" y="0"/>
              </a:cxn>
              <a:cxn ang="0">
                <a:pos x="0" y="0"/>
              </a:cxn>
            </a:cxnLst>
            <a:rect l="0" t="0" r="r" b="b"/>
            <a:pathLst>
              <a:path w="3107" h="2387">
                <a:moveTo>
                  <a:pt x="0" y="0"/>
                </a:moveTo>
                <a:lnTo>
                  <a:pt x="0" y="207"/>
                </a:lnTo>
                <a:lnTo>
                  <a:pt x="2887" y="207"/>
                </a:lnTo>
                <a:lnTo>
                  <a:pt x="2887" y="2387"/>
                </a:lnTo>
                <a:lnTo>
                  <a:pt x="3107" y="2387"/>
                </a:lnTo>
                <a:lnTo>
                  <a:pt x="3107" y="0"/>
                </a:lnTo>
                <a:lnTo>
                  <a:pt x="0" y="0"/>
                </a:lnTo>
                <a:close/>
              </a:path>
            </a:pathLst>
          </a:custGeom>
          <a:solidFill>
            <a:schemeClr val="accent1"/>
          </a:solidFill>
          <a:ln w="12700" cap="flat" cmpd="sng">
            <a:solidFill>
              <a:schemeClr val="tx1"/>
            </a:solidFill>
            <a:prstDash val="solid"/>
            <a:round/>
            <a:headEnd type="none" w="sm" len="sm"/>
            <a:tailEnd type="none" w="sm" len="sm"/>
          </a:ln>
          <a:effectLst/>
        </p:spPr>
        <p:txBody>
          <a:bodyPr wrap="none" anchor="ctr"/>
          <a:lstStyle/>
          <a:p>
            <a:endParaRPr lang="en-US"/>
          </a:p>
        </p:txBody>
      </p:sp>
      <p:sp>
        <p:nvSpPr>
          <p:cNvPr id="268299" name="Rectangle 11"/>
          <p:cNvSpPr>
            <a:spLocks noChangeArrowheads="1"/>
          </p:cNvSpPr>
          <p:nvPr/>
        </p:nvSpPr>
        <p:spPr bwMode="auto">
          <a:xfrm>
            <a:off x="4151313" y="2662238"/>
            <a:ext cx="1755775" cy="396875"/>
          </a:xfrm>
          <a:prstGeom prst="rect">
            <a:avLst/>
          </a:prstGeom>
          <a:noFill/>
          <a:ln w="12700">
            <a:noFill/>
            <a:miter lim="800000"/>
            <a:headEnd type="none" w="sm" len="sm"/>
            <a:tailEnd type="none" w="sm" len="sm"/>
          </a:ln>
          <a:effectLst/>
        </p:spPr>
        <p:txBody>
          <a:bodyPr wrap="none">
            <a:spAutoFit/>
          </a:bodyPr>
          <a:lstStyle/>
          <a:p>
            <a:pPr eaLnBrk="0" hangingPunct="0"/>
            <a:r>
              <a:rPr lang="en-US" sz="2000" b="1">
                <a:effectLst>
                  <a:outerShdw blurRad="38100" dist="38100" dir="2700000" algn="tl">
                    <a:srgbClr val="C0C0C0"/>
                  </a:outerShdw>
                </a:effectLst>
                <a:latin typeface="Times New Roman" pitchFamily="18" charset="0"/>
              </a:rPr>
              <a:t>Internal Buses</a:t>
            </a:r>
          </a:p>
        </p:txBody>
      </p:sp>
      <p:sp>
        <p:nvSpPr>
          <p:cNvPr id="268300" name="Rectangle 12"/>
          <p:cNvSpPr>
            <a:spLocks noChangeArrowheads="1"/>
          </p:cNvSpPr>
          <p:nvPr/>
        </p:nvSpPr>
        <p:spPr bwMode="auto">
          <a:xfrm>
            <a:off x="4510088" y="5065713"/>
            <a:ext cx="168275" cy="352425"/>
          </a:xfrm>
          <a:prstGeom prst="rect">
            <a:avLst/>
          </a:prstGeom>
          <a:noFill/>
          <a:ln w="9525">
            <a:noFill/>
            <a:miter lim="800000"/>
            <a:headEnd/>
            <a:tailEnd/>
          </a:ln>
          <a:effectLst/>
        </p:spPr>
        <p:txBody>
          <a:bodyPr wrap="none" anchor="ctr"/>
          <a:lstStyle/>
          <a:p>
            <a:endParaRPr lang="en-US"/>
          </a:p>
        </p:txBody>
      </p:sp>
      <p:sp>
        <p:nvSpPr>
          <p:cNvPr id="268301" name="Rectangle 13"/>
          <p:cNvSpPr>
            <a:spLocks noChangeArrowheads="1"/>
          </p:cNvSpPr>
          <p:nvPr/>
        </p:nvSpPr>
        <p:spPr bwMode="auto">
          <a:xfrm>
            <a:off x="5143500" y="5065713"/>
            <a:ext cx="171450" cy="352425"/>
          </a:xfrm>
          <a:prstGeom prst="rect">
            <a:avLst/>
          </a:prstGeom>
          <a:noFill/>
          <a:ln w="9525">
            <a:noFill/>
            <a:miter lim="800000"/>
            <a:headEnd/>
            <a:tailEnd/>
          </a:ln>
          <a:effectLst/>
        </p:spPr>
        <p:txBody>
          <a:bodyPr wrap="none" anchor="ctr"/>
          <a:lstStyle/>
          <a:p>
            <a:endParaRPr lang="en-US"/>
          </a:p>
        </p:txBody>
      </p:sp>
      <p:sp>
        <p:nvSpPr>
          <p:cNvPr id="268302" name="Text Box 14"/>
          <p:cNvSpPr txBox="1">
            <a:spLocks noChangeArrowheads="1"/>
          </p:cNvSpPr>
          <p:nvPr/>
        </p:nvSpPr>
        <p:spPr bwMode="auto">
          <a:xfrm>
            <a:off x="727075" y="2516188"/>
            <a:ext cx="1233488" cy="712787"/>
          </a:xfrm>
          <a:prstGeom prst="rect">
            <a:avLst/>
          </a:prstGeom>
          <a:noFill/>
          <a:ln w="12700">
            <a:noFill/>
            <a:miter lim="800000"/>
            <a:headEnd type="none" w="sm" len="sm"/>
            <a:tailEnd type="none" w="sm" len="sm"/>
          </a:ln>
          <a:effectLst/>
        </p:spPr>
        <p:txBody>
          <a:bodyPr wrap="none">
            <a:spAutoFit/>
          </a:bodyPr>
          <a:lstStyle/>
          <a:p>
            <a:pPr algn="ctr" eaLnBrk="0" hangingPunct="0">
              <a:lnSpc>
                <a:spcPct val="60000"/>
              </a:lnSpc>
              <a:spcBef>
                <a:spcPct val="50000"/>
              </a:spcBef>
            </a:pPr>
            <a:r>
              <a:rPr lang="en-US" sz="2400">
                <a:effectLst>
                  <a:outerShdw blurRad="38100" dist="38100" dir="2700000" algn="tl">
                    <a:srgbClr val="C0C0C0"/>
                  </a:outerShdw>
                </a:effectLst>
                <a:latin typeface="Times New Roman" pitchFamily="18" charset="0"/>
              </a:rPr>
              <a:t>External</a:t>
            </a:r>
          </a:p>
          <a:p>
            <a:pPr algn="ctr" eaLnBrk="0" hangingPunct="0">
              <a:lnSpc>
                <a:spcPct val="60000"/>
              </a:lnSpc>
              <a:spcBef>
                <a:spcPct val="50000"/>
              </a:spcBef>
            </a:pPr>
            <a:r>
              <a:rPr lang="en-US" sz="2400">
                <a:effectLst>
                  <a:outerShdw blurRad="38100" dist="38100" dir="2700000" algn="tl">
                    <a:srgbClr val="C0C0C0"/>
                  </a:outerShdw>
                </a:effectLst>
                <a:latin typeface="Times New Roman" pitchFamily="18" charset="0"/>
              </a:rPr>
              <a:t>Memory</a:t>
            </a:r>
          </a:p>
        </p:txBody>
      </p:sp>
      <p:sp>
        <p:nvSpPr>
          <p:cNvPr id="268303" name="Line 15"/>
          <p:cNvSpPr>
            <a:spLocks noChangeShapeType="1"/>
          </p:cNvSpPr>
          <p:nvPr/>
        </p:nvSpPr>
        <p:spPr bwMode="auto">
          <a:xfrm flipH="1">
            <a:off x="2000250" y="2844800"/>
            <a:ext cx="1071563" cy="0"/>
          </a:xfrm>
          <a:prstGeom prst="line">
            <a:avLst/>
          </a:prstGeom>
          <a:noFill/>
          <a:ln w="38100">
            <a:solidFill>
              <a:schemeClr val="tx1"/>
            </a:solidFill>
            <a:round/>
            <a:headEnd type="triangle" w="med" len="med"/>
            <a:tailEnd type="triangle" w="med" len="me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9314" name="Picture 2"/>
          <p:cNvPicPr>
            <a:picLocks noChangeAspect="1" noChangeArrowheads="1"/>
          </p:cNvPicPr>
          <p:nvPr>
            <p:ph/>
          </p:nvPr>
        </p:nvPicPr>
        <p:blipFill>
          <a:blip r:embed="rId2"/>
          <a:srcRect/>
          <a:stretch>
            <a:fillRect/>
          </a:stretch>
        </p:blipFill>
        <p:spPr>
          <a:xfrm>
            <a:off x="1524000" y="685800"/>
            <a:ext cx="7239000" cy="5940425"/>
          </a:xfrm>
          <a:noFill/>
          <a:ln/>
        </p:spPr>
      </p:pic>
      <p:sp>
        <p:nvSpPr>
          <p:cNvPr id="269315" name="Text Box 3"/>
          <p:cNvSpPr txBox="1">
            <a:spLocks noChangeArrowheads="1"/>
          </p:cNvSpPr>
          <p:nvPr/>
        </p:nvSpPr>
        <p:spPr bwMode="auto">
          <a:xfrm>
            <a:off x="4202113" y="65088"/>
            <a:ext cx="2046287" cy="519112"/>
          </a:xfrm>
          <a:prstGeom prst="rect">
            <a:avLst/>
          </a:prstGeom>
          <a:noFill/>
          <a:ln w="9525">
            <a:noFill/>
            <a:miter lim="800000"/>
            <a:headEnd/>
            <a:tailEnd/>
          </a:ln>
          <a:effectLst/>
        </p:spPr>
        <p:txBody>
          <a:bodyPr wrap="none">
            <a:spAutoFit/>
          </a:bodyPr>
          <a:lstStyle/>
          <a:p>
            <a:r>
              <a:rPr lang="en-US" sz="2800"/>
              <a:t>architecture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2"/>
          <p:cNvSpPr>
            <a:spLocks noGrp="1" noChangeArrowheads="1"/>
          </p:cNvSpPr>
          <p:nvPr>
            <p:ph type="title"/>
          </p:nvPr>
        </p:nvSpPr>
        <p:spPr/>
        <p:txBody>
          <a:bodyPr/>
          <a:lstStyle/>
          <a:p>
            <a:r>
              <a:rPr lang="en-US"/>
              <a:t>CPU</a:t>
            </a:r>
          </a:p>
        </p:txBody>
      </p:sp>
      <p:sp>
        <p:nvSpPr>
          <p:cNvPr id="270339" name="Rectangle 3"/>
          <p:cNvSpPr>
            <a:spLocks noGrp="1" noChangeArrowheads="1"/>
          </p:cNvSpPr>
          <p:nvPr>
            <p:ph type="body" idx="1"/>
          </p:nvPr>
        </p:nvSpPr>
        <p:spPr>
          <a:xfrm>
            <a:off x="685800" y="1524000"/>
            <a:ext cx="8915400" cy="4525963"/>
          </a:xfrm>
        </p:spPr>
        <p:txBody>
          <a:bodyPr/>
          <a:lstStyle/>
          <a:p>
            <a:pPr>
              <a:lnSpc>
                <a:spcPct val="90000"/>
              </a:lnSpc>
            </a:pPr>
            <a:r>
              <a:rPr lang="en-US" sz="2800"/>
              <a:t> Program fetch unit</a:t>
            </a:r>
          </a:p>
          <a:p>
            <a:pPr>
              <a:lnSpc>
                <a:spcPct val="90000"/>
              </a:lnSpc>
            </a:pPr>
            <a:r>
              <a:rPr lang="en-US" sz="2800"/>
              <a:t> Instruction dispatch unit, advanced instruction packing (C64 only)</a:t>
            </a:r>
          </a:p>
          <a:p>
            <a:pPr>
              <a:lnSpc>
                <a:spcPct val="90000"/>
              </a:lnSpc>
            </a:pPr>
            <a:r>
              <a:rPr lang="en-US" sz="2800"/>
              <a:t> Instruction decode unit</a:t>
            </a:r>
          </a:p>
          <a:p>
            <a:pPr>
              <a:lnSpc>
                <a:spcPct val="90000"/>
              </a:lnSpc>
            </a:pPr>
            <a:r>
              <a:rPr lang="en-US" sz="2800"/>
              <a:t> Two data paths, each with four functional units</a:t>
            </a:r>
          </a:p>
          <a:p>
            <a:pPr>
              <a:lnSpc>
                <a:spcPct val="90000"/>
              </a:lnSpc>
            </a:pPr>
            <a:r>
              <a:rPr lang="en-US" sz="2800"/>
              <a:t> 32 32-bit registers, 64 32-bit registers (C64 only)</a:t>
            </a:r>
          </a:p>
          <a:p>
            <a:pPr>
              <a:lnSpc>
                <a:spcPct val="90000"/>
              </a:lnSpc>
            </a:pPr>
            <a:r>
              <a:rPr lang="en-US" sz="2800"/>
              <a:t> Control registers</a:t>
            </a:r>
          </a:p>
          <a:p>
            <a:pPr>
              <a:lnSpc>
                <a:spcPct val="90000"/>
              </a:lnSpc>
            </a:pPr>
            <a:r>
              <a:rPr lang="en-US" sz="2800"/>
              <a:t> Control logic</a:t>
            </a:r>
          </a:p>
          <a:p>
            <a:pPr>
              <a:lnSpc>
                <a:spcPct val="90000"/>
              </a:lnSpc>
            </a:pPr>
            <a:r>
              <a:rPr lang="en-US" sz="2800"/>
              <a:t> Test, emulation, and interrupt logic</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ChangeArrowheads="1"/>
          </p:cNvSpPr>
          <p:nvPr/>
        </p:nvSpPr>
        <p:spPr bwMode="auto">
          <a:xfrm>
            <a:off x="609600" y="917575"/>
            <a:ext cx="8915400" cy="5219700"/>
          </a:xfrm>
          <a:prstGeom prst="rect">
            <a:avLst/>
          </a:prstGeom>
          <a:noFill/>
          <a:ln w="9525">
            <a:noFill/>
            <a:miter lim="800000"/>
            <a:headEnd/>
            <a:tailEnd/>
          </a:ln>
          <a:effectLst/>
        </p:spPr>
        <p:txBody>
          <a:bodyPr>
            <a:spAutoFit/>
          </a:bodyPr>
          <a:lstStyle/>
          <a:p>
            <a:pPr>
              <a:lnSpc>
                <a:spcPct val="120000"/>
              </a:lnSpc>
              <a:buFontTx/>
              <a:buChar char="•"/>
            </a:pPr>
            <a:r>
              <a:rPr lang="en-US" sz="2800"/>
              <a:t>The program fetch, instruction dispatch, and instruction decode units can deliver up to eight 32-bit instructions to the functional units every CPU clock cycle. </a:t>
            </a:r>
          </a:p>
          <a:p>
            <a:pPr>
              <a:lnSpc>
                <a:spcPct val="120000"/>
              </a:lnSpc>
              <a:buFontTx/>
              <a:buChar char="•"/>
            </a:pPr>
            <a:endParaRPr lang="en-US" sz="2800"/>
          </a:p>
          <a:p>
            <a:pPr>
              <a:lnSpc>
                <a:spcPct val="120000"/>
              </a:lnSpc>
              <a:buFontTx/>
              <a:buChar char="•"/>
            </a:pPr>
            <a:r>
              <a:rPr lang="en-US" sz="2800"/>
              <a:t>The processing of instructions occurs in each of the two data paths (A and B), each of which contains four functional units (.L, .S, .M, and .D) and 16 32-bit general-purpose registers for the C62x/C67x and 32 32-bit general purpose registers for the C64x.</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a:xfrm>
            <a:off x="457200" y="228600"/>
            <a:ext cx="8915400" cy="1143000"/>
          </a:xfrm>
        </p:spPr>
        <p:txBody>
          <a:bodyPr/>
          <a:lstStyle/>
          <a:p>
            <a:r>
              <a:rPr lang="en-US" sz="4000" b="1"/>
              <a:t>Memory and Peripheral Options</a:t>
            </a:r>
          </a:p>
        </p:txBody>
      </p:sp>
      <p:sp>
        <p:nvSpPr>
          <p:cNvPr id="272387" name="Rectangle 3"/>
          <p:cNvSpPr>
            <a:spLocks noGrp="1" noChangeArrowheads="1"/>
          </p:cNvSpPr>
          <p:nvPr>
            <p:ph type="body" idx="1"/>
          </p:nvPr>
        </p:nvSpPr>
        <p:spPr>
          <a:xfrm>
            <a:off x="533400" y="1752600"/>
            <a:ext cx="8915400" cy="4114800"/>
          </a:xfrm>
        </p:spPr>
        <p:txBody>
          <a:bodyPr/>
          <a:lstStyle/>
          <a:p>
            <a:pPr>
              <a:lnSpc>
                <a:spcPct val="80000"/>
              </a:lnSpc>
            </a:pPr>
            <a:r>
              <a:rPr lang="en-US" sz="2000"/>
              <a:t>Large on-chip RAM, up to 7M bits</a:t>
            </a:r>
          </a:p>
          <a:p>
            <a:pPr>
              <a:lnSpc>
                <a:spcPct val="80000"/>
              </a:lnSpc>
            </a:pPr>
            <a:r>
              <a:rPr lang="en-US" sz="2000"/>
              <a:t>Program cache</a:t>
            </a:r>
          </a:p>
          <a:p>
            <a:pPr>
              <a:lnSpc>
                <a:spcPct val="80000"/>
              </a:lnSpc>
            </a:pPr>
            <a:r>
              <a:rPr lang="en-US" sz="2000"/>
              <a:t> 2-level caches</a:t>
            </a:r>
          </a:p>
          <a:p>
            <a:pPr>
              <a:lnSpc>
                <a:spcPct val="80000"/>
              </a:lnSpc>
            </a:pPr>
            <a:r>
              <a:rPr lang="en-US" sz="2000"/>
              <a:t>32-bit external memory interface supports SDRAM, SBSRAM, [</a:t>
            </a:r>
            <a:r>
              <a:rPr lang="en-US" sz="1800" i="1"/>
              <a:t>Synchronous Burst SRAM] </a:t>
            </a:r>
            <a:r>
              <a:rPr lang="en-US" sz="2000"/>
              <a:t> SRAM, and other asynchronous memories for a broad range of external memory requirements and maximum system performance</a:t>
            </a:r>
          </a:p>
          <a:p>
            <a:pPr>
              <a:lnSpc>
                <a:spcPct val="80000"/>
              </a:lnSpc>
            </a:pPr>
            <a:r>
              <a:rPr lang="en-US" sz="2000"/>
              <a:t>DMA Controller transfers data between address ranges in the memory map without intervention by the CPU. The DMA controller has four programmable channels and a fifth auxiliary channel</a:t>
            </a:r>
          </a:p>
          <a:p>
            <a:pPr>
              <a:lnSpc>
                <a:spcPct val="80000"/>
              </a:lnSpc>
            </a:pPr>
            <a:r>
              <a:rPr lang="en-US" sz="2000"/>
              <a:t>EDMA Controller performs the same functions as the DMA controller. The EDMA has 16 programmable channels, as well as a RAM space to hold multiple configurations for future transfers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2"/>
          <p:cNvSpPr>
            <a:spLocks noGrp="1" noChangeArrowheads="1"/>
          </p:cNvSpPr>
          <p:nvPr>
            <p:ph type="body" idx="1"/>
          </p:nvPr>
        </p:nvSpPr>
        <p:spPr>
          <a:xfrm>
            <a:off x="533400" y="762000"/>
            <a:ext cx="8915400" cy="5105400"/>
          </a:xfrm>
        </p:spPr>
        <p:txBody>
          <a:bodyPr/>
          <a:lstStyle/>
          <a:p>
            <a:pPr algn="ctr">
              <a:lnSpc>
                <a:spcPct val="90000"/>
              </a:lnSpc>
              <a:buFontTx/>
              <a:buNone/>
            </a:pPr>
            <a:r>
              <a:rPr lang="en-US"/>
              <a:t>Host Port Interface</a:t>
            </a:r>
          </a:p>
          <a:p>
            <a:pPr>
              <a:lnSpc>
                <a:spcPct val="90000"/>
              </a:lnSpc>
            </a:pPr>
            <a:r>
              <a:rPr lang="en-US"/>
              <a:t> HPI is a parallel port through which a host processor can directly access the CPU’s memory space. The host device has ease of access because it is the master of the interface. The host and the CPU can exchange information via internal or external memory. In addition, the host has direct access to memory-mapped peripherals.</a:t>
            </a:r>
          </a:p>
          <a:p>
            <a:pPr>
              <a:lnSpc>
                <a:spcPct val="90000"/>
              </a:lnSpc>
            </a:pP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p:cNvSpPr>
            <a:spLocks noGrp="1" noChangeArrowheads="1"/>
          </p:cNvSpPr>
          <p:nvPr>
            <p:ph type="body" idx="1"/>
          </p:nvPr>
        </p:nvSpPr>
        <p:spPr>
          <a:xfrm>
            <a:off x="533400" y="762000"/>
            <a:ext cx="8915400" cy="5105400"/>
          </a:xfrm>
          <a:noFill/>
          <a:ln/>
        </p:spPr>
        <p:txBody>
          <a:bodyPr/>
          <a:lstStyle/>
          <a:p>
            <a:pPr algn="ctr">
              <a:buFontTx/>
              <a:buNone/>
            </a:pPr>
            <a:r>
              <a:rPr lang="en-US" sz="3600"/>
              <a:t>External Memory Interface</a:t>
            </a:r>
          </a:p>
          <a:p>
            <a:r>
              <a:rPr lang="en-US" sz="2800"/>
              <a:t>Expansion bus is a replacement for the HPI, as well as an expansion of the EMIF. The expansion provides two distinct areas of functionality (host port and I/O port) which can co-exist in a system. The host port of the expansion bus can operate in either asynchronous slave mode, similar to the HPI, or in synchronous master/slave mode. This allows the device to interface to a variety of host bus protocols. Synchronous FIFOs and asynchronous peripheral I/O devices may interface to the expansion bus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4194" name="Group 2"/>
          <p:cNvGrpSpPr>
            <a:grpSpLocks/>
          </p:cNvGrpSpPr>
          <p:nvPr/>
        </p:nvGrpSpPr>
        <p:grpSpPr bwMode="auto">
          <a:xfrm>
            <a:off x="530225" y="1909763"/>
            <a:ext cx="9080500" cy="2890837"/>
            <a:chOff x="308" y="979"/>
            <a:chExt cx="5280" cy="1821"/>
          </a:xfrm>
        </p:grpSpPr>
        <p:sp>
          <p:nvSpPr>
            <p:cNvPr id="264195" name="Text Box 3"/>
            <p:cNvSpPr txBox="1">
              <a:spLocks noChangeArrowheads="1"/>
            </p:cNvSpPr>
            <p:nvPr/>
          </p:nvSpPr>
          <p:spPr bwMode="auto">
            <a:xfrm>
              <a:off x="614" y="1052"/>
              <a:ext cx="778" cy="237"/>
            </a:xfrm>
            <a:prstGeom prst="rect">
              <a:avLst/>
            </a:prstGeom>
            <a:noFill/>
            <a:ln w="9525" cap="rnd">
              <a:solidFill>
                <a:schemeClr val="tx1"/>
              </a:solidFill>
              <a:prstDash val="sysDot"/>
              <a:miter lim="800000"/>
              <a:headEnd/>
              <a:tailEnd/>
            </a:ln>
            <a:effectLst/>
          </p:spPr>
          <p:txBody>
            <a:bodyPr wrap="none">
              <a:spAutoFit/>
            </a:bodyPr>
            <a:lstStyle/>
            <a:p>
              <a:r>
                <a:rPr lang="en-US"/>
                <a:t>Measurand</a:t>
              </a:r>
            </a:p>
          </p:txBody>
        </p:sp>
        <p:sp>
          <p:nvSpPr>
            <p:cNvPr id="264196" name="Text Box 4"/>
            <p:cNvSpPr txBox="1">
              <a:spLocks noChangeArrowheads="1"/>
            </p:cNvSpPr>
            <p:nvPr/>
          </p:nvSpPr>
          <p:spPr bwMode="auto">
            <a:xfrm>
              <a:off x="1588" y="1049"/>
              <a:ext cx="534" cy="237"/>
            </a:xfrm>
            <a:prstGeom prst="rect">
              <a:avLst/>
            </a:prstGeom>
            <a:noFill/>
            <a:ln w="9525">
              <a:solidFill>
                <a:schemeClr val="tx1"/>
              </a:solidFill>
              <a:miter lim="800000"/>
              <a:headEnd/>
              <a:tailEnd/>
            </a:ln>
            <a:effectLst/>
          </p:spPr>
          <p:txBody>
            <a:bodyPr wrap="none">
              <a:spAutoFit/>
            </a:bodyPr>
            <a:lstStyle/>
            <a:p>
              <a:r>
                <a:rPr lang="en-US"/>
                <a:t>Sensor</a:t>
              </a:r>
            </a:p>
          </p:txBody>
        </p:sp>
        <p:sp>
          <p:nvSpPr>
            <p:cNvPr id="264197" name="Text Box 5"/>
            <p:cNvSpPr txBox="1">
              <a:spLocks noChangeArrowheads="1"/>
            </p:cNvSpPr>
            <p:nvPr/>
          </p:nvSpPr>
          <p:spPr bwMode="auto">
            <a:xfrm>
              <a:off x="2304" y="1074"/>
              <a:ext cx="715" cy="218"/>
            </a:xfrm>
            <a:prstGeom prst="rect">
              <a:avLst/>
            </a:prstGeom>
            <a:noFill/>
            <a:ln w="9525">
              <a:solidFill>
                <a:schemeClr val="tx1"/>
              </a:solidFill>
              <a:miter lim="800000"/>
              <a:headEnd/>
              <a:tailEnd/>
            </a:ln>
            <a:effectLst/>
          </p:spPr>
          <p:txBody>
            <a:bodyPr wrap="none">
              <a:spAutoFit/>
            </a:bodyPr>
            <a:lstStyle/>
            <a:p>
              <a:r>
                <a:rPr lang="en-US" sz="1600"/>
                <a:t>Conditioner</a:t>
              </a:r>
            </a:p>
          </p:txBody>
        </p:sp>
        <p:sp>
          <p:nvSpPr>
            <p:cNvPr id="264198" name="Text Box 6"/>
            <p:cNvSpPr txBox="1">
              <a:spLocks noChangeArrowheads="1"/>
            </p:cNvSpPr>
            <p:nvPr/>
          </p:nvSpPr>
          <p:spPr bwMode="auto">
            <a:xfrm>
              <a:off x="3326" y="979"/>
              <a:ext cx="1162" cy="410"/>
            </a:xfrm>
            <a:prstGeom prst="rect">
              <a:avLst/>
            </a:prstGeom>
            <a:noFill/>
            <a:ln w="9525">
              <a:solidFill>
                <a:schemeClr val="tx1"/>
              </a:solidFill>
              <a:miter lim="800000"/>
              <a:headEnd/>
              <a:tailEnd/>
            </a:ln>
            <a:effectLst/>
          </p:spPr>
          <p:txBody>
            <a:bodyPr wrap="none">
              <a:spAutoFit/>
            </a:bodyPr>
            <a:lstStyle/>
            <a:p>
              <a:pPr algn="ctr"/>
              <a:r>
                <a:rPr lang="en-US"/>
                <a:t>Analog Processor</a:t>
              </a:r>
            </a:p>
            <a:p>
              <a:pPr algn="ctr"/>
              <a:r>
                <a:rPr lang="en-US"/>
                <a:t>LPF</a:t>
              </a:r>
            </a:p>
          </p:txBody>
        </p:sp>
        <p:sp>
          <p:nvSpPr>
            <p:cNvPr id="264199" name="Text Box 7"/>
            <p:cNvSpPr txBox="1">
              <a:spLocks noChangeArrowheads="1"/>
            </p:cNvSpPr>
            <p:nvPr/>
          </p:nvSpPr>
          <p:spPr bwMode="auto">
            <a:xfrm>
              <a:off x="4778" y="1049"/>
              <a:ext cx="394" cy="237"/>
            </a:xfrm>
            <a:prstGeom prst="rect">
              <a:avLst/>
            </a:prstGeom>
            <a:noFill/>
            <a:ln w="9525">
              <a:solidFill>
                <a:schemeClr val="tx1"/>
              </a:solidFill>
              <a:miter lim="800000"/>
              <a:headEnd/>
              <a:tailEnd/>
            </a:ln>
            <a:effectLst/>
          </p:spPr>
          <p:txBody>
            <a:bodyPr wrap="none">
              <a:spAutoFit/>
            </a:bodyPr>
            <a:lstStyle/>
            <a:p>
              <a:r>
                <a:rPr lang="en-US"/>
                <a:t>ADC</a:t>
              </a:r>
            </a:p>
          </p:txBody>
        </p:sp>
        <p:sp>
          <p:nvSpPr>
            <p:cNvPr id="264200" name="Line 8"/>
            <p:cNvSpPr>
              <a:spLocks noChangeShapeType="1"/>
            </p:cNvSpPr>
            <p:nvPr/>
          </p:nvSpPr>
          <p:spPr bwMode="auto">
            <a:xfrm>
              <a:off x="1450" y="1175"/>
              <a:ext cx="144" cy="0"/>
            </a:xfrm>
            <a:prstGeom prst="line">
              <a:avLst/>
            </a:prstGeom>
            <a:noFill/>
            <a:ln w="9525">
              <a:solidFill>
                <a:schemeClr val="tx1"/>
              </a:solidFill>
              <a:round/>
              <a:headEnd/>
              <a:tailEnd type="triangle" w="med" len="med"/>
            </a:ln>
            <a:effectLst/>
          </p:spPr>
          <p:txBody>
            <a:bodyPr/>
            <a:lstStyle/>
            <a:p>
              <a:endParaRPr lang="en-US"/>
            </a:p>
          </p:txBody>
        </p:sp>
        <p:sp>
          <p:nvSpPr>
            <p:cNvPr id="264201" name="Line 9"/>
            <p:cNvSpPr>
              <a:spLocks noChangeShapeType="1"/>
            </p:cNvSpPr>
            <p:nvPr/>
          </p:nvSpPr>
          <p:spPr bwMode="auto">
            <a:xfrm>
              <a:off x="2170" y="1183"/>
              <a:ext cx="144" cy="0"/>
            </a:xfrm>
            <a:prstGeom prst="line">
              <a:avLst/>
            </a:prstGeom>
            <a:noFill/>
            <a:ln w="9525">
              <a:solidFill>
                <a:schemeClr val="tx1"/>
              </a:solidFill>
              <a:round/>
              <a:headEnd/>
              <a:tailEnd type="triangle" w="med" len="med"/>
            </a:ln>
            <a:effectLst/>
          </p:spPr>
          <p:txBody>
            <a:bodyPr/>
            <a:lstStyle/>
            <a:p>
              <a:endParaRPr lang="en-US"/>
            </a:p>
          </p:txBody>
        </p:sp>
        <p:sp>
          <p:nvSpPr>
            <p:cNvPr id="264202" name="Line 10"/>
            <p:cNvSpPr>
              <a:spLocks noChangeShapeType="1"/>
            </p:cNvSpPr>
            <p:nvPr/>
          </p:nvSpPr>
          <p:spPr bwMode="auto">
            <a:xfrm>
              <a:off x="3044" y="1183"/>
              <a:ext cx="240" cy="0"/>
            </a:xfrm>
            <a:prstGeom prst="line">
              <a:avLst/>
            </a:prstGeom>
            <a:noFill/>
            <a:ln w="9525">
              <a:solidFill>
                <a:schemeClr val="tx1"/>
              </a:solidFill>
              <a:round/>
              <a:headEnd/>
              <a:tailEnd type="triangle" w="med" len="med"/>
            </a:ln>
            <a:effectLst/>
          </p:spPr>
          <p:txBody>
            <a:bodyPr/>
            <a:lstStyle/>
            <a:p>
              <a:endParaRPr lang="en-US"/>
            </a:p>
          </p:txBody>
        </p:sp>
        <p:sp>
          <p:nvSpPr>
            <p:cNvPr id="264203" name="Line 11"/>
            <p:cNvSpPr>
              <a:spLocks noChangeShapeType="1"/>
            </p:cNvSpPr>
            <p:nvPr/>
          </p:nvSpPr>
          <p:spPr bwMode="auto">
            <a:xfrm>
              <a:off x="4532" y="1173"/>
              <a:ext cx="240" cy="0"/>
            </a:xfrm>
            <a:prstGeom prst="line">
              <a:avLst/>
            </a:prstGeom>
            <a:noFill/>
            <a:ln w="9525">
              <a:solidFill>
                <a:schemeClr val="tx1"/>
              </a:solidFill>
              <a:round/>
              <a:headEnd/>
              <a:tailEnd type="triangle" w="med" len="med"/>
            </a:ln>
            <a:effectLst/>
          </p:spPr>
          <p:txBody>
            <a:bodyPr/>
            <a:lstStyle/>
            <a:p>
              <a:endParaRPr lang="en-US"/>
            </a:p>
          </p:txBody>
        </p:sp>
        <p:sp>
          <p:nvSpPr>
            <p:cNvPr id="264204" name="Freeform 12"/>
            <p:cNvSpPr>
              <a:spLocks/>
            </p:cNvSpPr>
            <p:nvPr/>
          </p:nvSpPr>
          <p:spPr bwMode="auto">
            <a:xfrm>
              <a:off x="308" y="1152"/>
              <a:ext cx="5280" cy="1440"/>
            </a:xfrm>
            <a:custGeom>
              <a:avLst/>
              <a:gdLst/>
              <a:ahLst/>
              <a:cxnLst>
                <a:cxn ang="0">
                  <a:pos x="4896" y="0"/>
                </a:cxn>
                <a:cxn ang="0">
                  <a:pos x="5280" y="0"/>
                </a:cxn>
                <a:cxn ang="0">
                  <a:pos x="5280" y="624"/>
                </a:cxn>
                <a:cxn ang="0">
                  <a:pos x="0" y="624"/>
                </a:cxn>
                <a:cxn ang="0">
                  <a:pos x="0" y="1440"/>
                </a:cxn>
                <a:cxn ang="0">
                  <a:pos x="576" y="1440"/>
                </a:cxn>
              </a:cxnLst>
              <a:rect l="0" t="0" r="r" b="b"/>
              <a:pathLst>
                <a:path w="5280" h="1440">
                  <a:moveTo>
                    <a:pt x="4896" y="0"/>
                  </a:moveTo>
                  <a:lnTo>
                    <a:pt x="5280" y="0"/>
                  </a:lnTo>
                  <a:lnTo>
                    <a:pt x="5280" y="624"/>
                  </a:lnTo>
                  <a:lnTo>
                    <a:pt x="0" y="624"/>
                  </a:lnTo>
                  <a:lnTo>
                    <a:pt x="0" y="1440"/>
                  </a:lnTo>
                  <a:lnTo>
                    <a:pt x="576" y="1440"/>
                  </a:lnTo>
                </a:path>
              </a:pathLst>
            </a:custGeom>
            <a:noFill/>
            <a:ln w="9525">
              <a:solidFill>
                <a:schemeClr val="tx1"/>
              </a:solidFill>
              <a:round/>
              <a:headEnd type="none" w="med" len="med"/>
              <a:tailEnd type="stealth" w="lg" len="lg"/>
            </a:ln>
            <a:effectLst/>
          </p:spPr>
          <p:txBody>
            <a:bodyPr/>
            <a:lstStyle/>
            <a:p>
              <a:endParaRPr lang="en-US"/>
            </a:p>
          </p:txBody>
        </p:sp>
        <p:sp>
          <p:nvSpPr>
            <p:cNvPr id="264205" name="Text Box 13"/>
            <p:cNvSpPr txBox="1">
              <a:spLocks noChangeArrowheads="1"/>
            </p:cNvSpPr>
            <p:nvPr/>
          </p:nvSpPr>
          <p:spPr bwMode="auto">
            <a:xfrm>
              <a:off x="864" y="2448"/>
              <a:ext cx="477" cy="294"/>
            </a:xfrm>
            <a:prstGeom prst="rect">
              <a:avLst/>
            </a:prstGeom>
            <a:noFill/>
            <a:ln w="9525">
              <a:solidFill>
                <a:schemeClr val="tx1"/>
              </a:solidFill>
              <a:miter lim="800000"/>
              <a:headEnd/>
              <a:tailEnd/>
            </a:ln>
            <a:effectLst/>
          </p:spPr>
          <p:txBody>
            <a:bodyPr wrap="none">
              <a:spAutoFit/>
            </a:bodyPr>
            <a:lstStyle/>
            <a:p>
              <a:r>
                <a:rPr lang="en-US" sz="2400"/>
                <a:t>DSP</a:t>
              </a:r>
            </a:p>
          </p:txBody>
        </p:sp>
        <p:sp>
          <p:nvSpPr>
            <p:cNvPr id="264206" name="Text Box 14"/>
            <p:cNvSpPr txBox="1">
              <a:spLocks noChangeArrowheads="1"/>
            </p:cNvSpPr>
            <p:nvPr/>
          </p:nvSpPr>
          <p:spPr bwMode="auto">
            <a:xfrm>
              <a:off x="1632" y="2476"/>
              <a:ext cx="393" cy="237"/>
            </a:xfrm>
            <a:prstGeom prst="rect">
              <a:avLst/>
            </a:prstGeom>
            <a:noFill/>
            <a:ln w="9525">
              <a:solidFill>
                <a:schemeClr val="tx1"/>
              </a:solidFill>
              <a:miter lim="800000"/>
              <a:headEnd/>
              <a:tailEnd/>
            </a:ln>
            <a:effectLst/>
          </p:spPr>
          <p:txBody>
            <a:bodyPr wrap="none">
              <a:spAutoFit/>
            </a:bodyPr>
            <a:lstStyle/>
            <a:p>
              <a:r>
                <a:rPr lang="en-US"/>
                <a:t>DAC</a:t>
              </a:r>
            </a:p>
          </p:txBody>
        </p:sp>
        <p:sp>
          <p:nvSpPr>
            <p:cNvPr id="264207" name="Line 15"/>
            <p:cNvSpPr>
              <a:spLocks noChangeShapeType="1"/>
            </p:cNvSpPr>
            <p:nvPr/>
          </p:nvSpPr>
          <p:spPr bwMode="auto">
            <a:xfrm>
              <a:off x="1386" y="2600"/>
              <a:ext cx="240" cy="0"/>
            </a:xfrm>
            <a:prstGeom prst="line">
              <a:avLst/>
            </a:prstGeom>
            <a:noFill/>
            <a:ln w="9525">
              <a:solidFill>
                <a:schemeClr val="tx1"/>
              </a:solidFill>
              <a:round/>
              <a:headEnd/>
              <a:tailEnd type="triangle" w="med" len="med"/>
            </a:ln>
            <a:effectLst/>
          </p:spPr>
          <p:txBody>
            <a:bodyPr/>
            <a:lstStyle/>
            <a:p>
              <a:endParaRPr lang="en-US"/>
            </a:p>
          </p:txBody>
        </p:sp>
        <p:sp>
          <p:nvSpPr>
            <p:cNvPr id="264208" name="Text Box 16"/>
            <p:cNvSpPr txBox="1">
              <a:spLocks noChangeArrowheads="1"/>
            </p:cNvSpPr>
            <p:nvPr/>
          </p:nvSpPr>
          <p:spPr bwMode="auto">
            <a:xfrm>
              <a:off x="2336" y="2390"/>
              <a:ext cx="1161" cy="410"/>
            </a:xfrm>
            <a:prstGeom prst="rect">
              <a:avLst/>
            </a:prstGeom>
            <a:noFill/>
            <a:ln w="9525">
              <a:solidFill>
                <a:schemeClr val="tx1"/>
              </a:solidFill>
              <a:miter lim="800000"/>
              <a:headEnd/>
              <a:tailEnd/>
            </a:ln>
            <a:effectLst/>
          </p:spPr>
          <p:txBody>
            <a:bodyPr wrap="none">
              <a:spAutoFit/>
            </a:bodyPr>
            <a:lstStyle/>
            <a:p>
              <a:pPr algn="ctr"/>
              <a:r>
                <a:rPr lang="en-US"/>
                <a:t>Analog Processor</a:t>
              </a:r>
            </a:p>
            <a:p>
              <a:pPr algn="ctr"/>
              <a:r>
                <a:rPr lang="en-US"/>
                <a:t>LPF</a:t>
              </a:r>
            </a:p>
          </p:txBody>
        </p:sp>
        <p:sp>
          <p:nvSpPr>
            <p:cNvPr id="264209" name="Line 17"/>
            <p:cNvSpPr>
              <a:spLocks noChangeShapeType="1"/>
            </p:cNvSpPr>
            <p:nvPr/>
          </p:nvSpPr>
          <p:spPr bwMode="auto">
            <a:xfrm>
              <a:off x="2054" y="2594"/>
              <a:ext cx="240" cy="0"/>
            </a:xfrm>
            <a:prstGeom prst="line">
              <a:avLst/>
            </a:prstGeom>
            <a:noFill/>
            <a:ln w="9525">
              <a:solidFill>
                <a:schemeClr val="tx1"/>
              </a:solidFill>
              <a:round/>
              <a:headEnd/>
              <a:tailEnd type="triangle" w="med" len="med"/>
            </a:ln>
            <a:effectLst/>
          </p:spPr>
          <p:txBody>
            <a:bodyPr/>
            <a:lstStyle/>
            <a:p>
              <a:endParaRPr lang="en-US"/>
            </a:p>
          </p:txBody>
        </p:sp>
        <p:sp>
          <p:nvSpPr>
            <p:cNvPr id="264210" name="Line 18"/>
            <p:cNvSpPr>
              <a:spLocks noChangeShapeType="1"/>
            </p:cNvSpPr>
            <p:nvPr/>
          </p:nvSpPr>
          <p:spPr bwMode="auto">
            <a:xfrm>
              <a:off x="3552" y="2592"/>
              <a:ext cx="240" cy="0"/>
            </a:xfrm>
            <a:prstGeom prst="line">
              <a:avLst/>
            </a:prstGeom>
            <a:noFill/>
            <a:ln w="9525">
              <a:solidFill>
                <a:schemeClr val="tx1"/>
              </a:solidFill>
              <a:round/>
              <a:headEnd/>
              <a:tailEnd type="triangle" w="med" len="med"/>
            </a:ln>
            <a:effectLst/>
          </p:spPr>
          <p:txBody>
            <a:bodyPr/>
            <a:lstStyle/>
            <a:p>
              <a:endParaRPr lang="en-US"/>
            </a:p>
          </p:txBody>
        </p:sp>
      </p:grpSp>
      <p:sp>
        <p:nvSpPr>
          <p:cNvPr id="264211" name="Text Box 19"/>
          <p:cNvSpPr txBox="1">
            <a:spLocks noChangeArrowheads="1"/>
          </p:cNvSpPr>
          <p:nvPr/>
        </p:nvSpPr>
        <p:spPr bwMode="auto">
          <a:xfrm>
            <a:off x="3632200" y="736600"/>
            <a:ext cx="2627313" cy="457200"/>
          </a:xfrm>
          <a:prstGeom prst="rect">
            <a:avLst/>
          </a:prstGeom>
          <a:noFill/>
          <a:ln w="9525">
            <a:noFill/>
            <a:miter lim="800000"/>
            <a:headEnd/>
            <a:tailEnd/>
          </a:ln>
          <a:effectLst/>
        </p:spPr>
        <p:txBody>
          <a:bodyPr wrap="none">
            <a:spAutoFit/>
          </a:bodyPr>
          <a:lstStyle/>
          <a:p>
            <a:r>
              <a:rPr lang="en-US" sz="2400"/>
              <a:t>Signal Processing</a:t>
            </a:r>
          </a:p>
        </p:txBody>
      </p:sp>
      <p:sp>
        <p:nvSpPr>
          <p:cNvPr id="264212" name="Freeform 20"/>
          <p:cNvSpPr>
            <a:spLocks/>
          </p:cNvSpPr>
          <p:nvPr/>
        </p:nvSpPr>
        <p:spPr bwMode="auto">
          <a:xfrm>
            <a:off x="496888" y="1341438"/>
            <a:ext cx="7562850" cy="1570037"/>
          </a:xfrm>
          <a:custGeom>
            <a:avLst/>
            <a:gdLst/>
            <a:ahLst/>
            <a:cxnLst>
              <a:cxn ang="0">
                <a:pos x="98" y="243"/>
              </a:cxn>
              <a:cxn ang="0">
                <a:pos x="496" y="134"/>
              </a:cxn>
              <a:cxn ang="0">
                <a:pos x="952" y="84"/>
              </a:cxn>
              <a:cxn ang="0">
                <a:pos x="1697" y="74"/>
              </a:cxn>
              <a:cxn ang="0">
                <a:pos x="1866" y="44"/>
              </a:cxn>
              <a:cxn ang="0">
                <a:pos x="1906" y="5"/>
              </a:cxn>
              <a:cxn ang="0">
                <a:pos x="2005" y="25"/>
              </a:cxn>
              <a:cxn ang="0">
                <a:pos x="2571" y="74"/>
              </a:cxn>
              <a:cxn ang="0">
                <a:pos x="2859" y="84"/>
              </a:cxn>
              <a:cxn ang="0">
                <a:pos x="3137" y="124"/>
              </a:cxn>
              <a:cxn ang="0">
                <a:pos x="3336" y="144"/>
              </a:cxn>
              <a:cxn ang="0">
                <a:pos x="3683" y="183"/>
              </a:cxn>
              <a:cxn ang="0">
                <a:pos x="4269" y="223"/>
              </a:cxn>
              <a:cxn ang="0">
                <a:pos x="4359" y="322"/>
              </a:cxn>
              <a:cxn ang="0">
                <a:pos x="4349" y="700"/>
              </a:cxn>
              <a:cxn ang="0">
                <a:pos x="4269" y="819"/>
              </a:cxn>
              <a:cxn ang="0">
                <a:pos x="4210" y="859"/>
              </a:cxn>
              <a:cxn ang="0">
                <a:pos x="4061" y="948"/>
              </a:cxn>
              <a:cxn ang="0">
                <a:pos x="3981" y="968"/>
              </a:cxn>
              <a:cxn ang="0">
                <a:pos x="3922" y="988"/>
              </a:cxn>
              <a:cxn ang="0">
                <a:pos x="2839" y="968"/>
              </a:cxn>
              <a:cxn ang="0">
                <a:pos x="2581" y="928"/>
              </a:cxn>
              <a:cxn ang="0">
                <a:pos x="1797" y="898"/>
              </a:cxn>
              <a:cxn ang="0">
                <a:pos x="1469" y="869"/>
              </a:cxn>
              <a:cxn ang="0">
                <a:pos x="1439" y="849"/>
              </a:cxn>
              <a:cxn ang="0">
                <a:pos x="1429" y="819"/>
              </a:cxn>
              <a:cxn ang="0">
                <a:pos x="843" y="829"/>
              </a:cxn>
              <a:cxn ang="0">
                <a:pos x="337" y="779"/>
              </a:cxn>
              <a:cxn ang="0">
                <a:pos x="227" y="749"/>
              </a:cxn>
              <a:cxn ang="0">
                <a:pos x="158" y="720"/>
              </a:cxn>
              <a:cxn ang="0">
                <a:pos x="78" y="640"/>
              </a:cxn>
              <a:cxn ang="0">
                <a:pos x="49" y="581"/>
              </a:cxn>
              <a:cxn ang="0">
                <a:pos x="9" y="491"/>
              </a:cxn>
              <a:cxn ang="0">
                <a:pos x="19" y="362"/>
              </a:cxn>
              <a:cxn ang="0">
                <a:pos x="29" y="303"/>
              </a:cxn>
              <a:cxn ang="0">
                <a:pos x="98" y="283"/>
              </a:cxn>
              <a:cxn ang="0">
                <a:pos x="98" y="243"/>
              </a:cxn>
            </a:cxnLst>
            <a:rect l="0" t="0" r="r" b="b"/>
            <a:pathLst>
              <a:path w="4397" h="989">
                <a:moveTo>
                  <a:pt x="98" y="243"/>
                </a:moveTo>
                <a:cubicBezTo>
                  <a:pt x="215" y="165"/>
                  <a:pt x="358" y="148"/>
                  <a:pt x="496" y="134"/>
                </a:cubicBezTo>
                <a:cubicBezTo>
                  <a:pt x="647" y="119"/>
                  <a:pt x="800" y="87"/>
                  <a:pt x="952" y="84"/>
                </a:cubicBezTo>
                <a:cubicBezTo>
                  <a:pt x="1200" y="78"/>
                  <a:pt x="1449" y="77"/>
                  <a:pt x="1697" y="74"/>
                </a:cubicBezTo>
                <a:cubicBezTo>
                  <a:pt x="1753" y="65"/>
                  <a:pt x="1812" y="62"/>
                  <a:pt x="1866" y="44"/>
                </a:cubicBezTo>
                <a:cubicBezTo>
                  <a:pt x="1879" y="31"/>
                  <a:pt x="1888" y="8"/>
                  <a:pt x="1906" y="5"/>
                </a:cubicBezTo>
                <a:cubicBezTo>
                  <a:pt x="1939" y="0"/>
                  <a:pt x="2005" y="25"/>
                  <a:pt x="2005" y="25"/>
                </a:cubicBezTo>
                <a:cubicBezTo>
                  <a:pt x="2184" y="110"/>
                  <a:pt x="2359" y="68"/>
                  <a:pt x="2571" y="74"/>
                </a:cubicBezTo>
                <a:cubicBezTo>
                  <a:pt x="2667" y="77"/>
                  <a:pt x="2763" y="81"/>
                  <a:pt x="2859" y="84"/>
                </a:cubicBezTo>
                <a:cubicBezTo>
                  <a:pt x="2952" y="93"/>
                  <a:pt x="3044" y="112"/>
                  <a:pt x="3137" y="124"/>
                </a:cubicBezTo>
                <a:cubicBezTo>
                  <a:pt x="3203" y="132"/>
                  <a:pt x="3336" y="144"/>
                  <a:pt x="3336" y="144"/>
                </a:cubicBezTo>
                <a:cubicBezTo>
                  <a:pt x="3521" y="198"/>
                  <a:pt x="3277" y="132"/>
                  <a:pt x="3683" y="183"/>
                </a:cubicBezTo>
                <a:cubicBezTo>
                  <a:pt x="3892" y="209"/>
                  <a:pt x="4028" y="217"/>
                  <a:pt x="4269" y="223"/>
                </a:cubicBezTo>
                <a:cubicBezTo>
                  <a:pt x="4357" y="282"/>
                  <a:pt x="4308" y="248"/>
                  <a:pt x="4359" y="322"/>
                </a:cubicBezTo>
                <a:cubicBezTo>
                  <a:pt x="4391" y="419"/>
                  <a:pt x="4397" y="605"/>
                  <a:pt x="4349" y="700"/>
                </a:cubicBezTo>
                <a:cubicBezTo>
                  <a:pt x="4329" y="740"/>
                  <a:pt x="4294" y="781"/>
                  <a:pt x="4269" y="819"/>
                </a:cubicBezTo>
                <a:cubicBezTo>
                  <a:pt x="4256" y="839"/>
                  <a:pt x="4230" y="846"/>
                  <a:pt x="4210" y="859"/>
                </a:cubicBezTo>
                <a:cubicBezTo>
                  <a:pt x="4164" y="890"/>
                  <a:pt x="4113" y="929"/>
                  <a:pt x="4061" y="948"/>
                </a:cubicBezTo>
                <a:cubicBezTo>
                  <a:pt x="4035" y="957"/>
                  <a:pt x="4007" y="959"/>
                  <a:pt x="3981" y="968"/>
                </a:cubicBezTo>
                <a:cubicBezTo>
                  <a:pt x="3961" y="975"/>
                  <a:pt x="3922" y="988"/>
                  <a:pt x="3922" y="988"/>
                </a:cubicBezTo>
                <a:cubicBezTo>
                  <a:pt x="3854" y="987"/>
                  <a:pt x="3125" y="989"/>
                  <a:pt x="2839" y="968"/>
                </a:cubicBezTo>
                <a:cubicBezTo>
                  <a:pt x="2753" y="962"/>
                  <a:pt x="2668" y="934"/>
                  <a:pt x="2581" y="928"/>
                </a:cubicBezTo>
                <a:cubicBezTo>
                  <a:pt x="2320" y="909"/>
                  <a:pt x="2058" y="908"/>
                  <a:pt x="1797" y="898"/>
                </a:cubicBezTo>
                <a:cubicBezTo>
                  <a:pt x="1687" y="887"/>
                  <a:pt x="1579" y="876"/>
                  <a:pt x="1469" y="869"/>
                </a:cubicBezTo>
                <a:cubicBezTo>
                  <a:pt x="1459" y="862"/>
                  <a:pt x="1447" y="858"/>
                  <a:pt x="1439" y="849"/>
                </a:cubicBezTo>
                <a:cubicBezTo>
                  <a:pt x="1432" y="841"/>
                  <a:pt x="1440" y="819"/>
                  <a:pt x="1429" y="819"/>
                </a:cubicBezTo>
                <a:cubicBezTo>
                  <a:pt x="1234" y="812"/>
                  <a:pt x="1038" y="826"/>
                  <a:pt x="843" y="829"/>
                </a:cubicBezTo>
                <a:cubicBezTo>
                  <a:pt x="669" y="821"/>
                  <a:pt x="508" y="804"/>
                  <a:pt x="337" y="779"/>
                </a:cubicBezTo>
                <a:cubicBezTo>
                  <a:pt x="261" y="754"/>
                  <a:pt x="298" y="763"/>
                  <a:pt x="227" y="749"/>
                </a:cubicBezTo>
                <a:cubicBezTo>
                  <a:pt x="153" y="700"/>
                  <a:pt x="250" y="759"/>
                  <a:pt x="158" y="720"/>
                </a:cubicBezTo>
                <a:cubicBezTo>
                  <a:pt x="122" y="705"/>
                  <a:pt x="99" y="671"/>
                  <a:pt x="78" y="640"/>
                </a:cubicBezTo>
                <a:cubicBezTo>
                  <a:pt x="50" y="545"/>
                  <a:pt x="93" y="679"/>
                  <a:pt x="49" y="581"/>
                </a:cubicBezTo>
                <a:cubicBezTo>
                  <a:pt x="0" y="471"/>
                  <a:pt x="55" y="560"/>
                  <a:pt x="9" y="491"/>
                </a:cubicBezTo>
                <a:cubicBezTo>
                  <a:pt x="12" y="448"/>
                  <a:pt x="14" y="405"/>
                  <a:pt x="19" y="362"/>
                </a:cubicBezTo>
                <a:cubicBezTo>
                  <a:pt x="21" y="342"/>
                  <a:pt x="19" y="320"/>
                  <a:pt x="29" y="303"/>
                </a:cubicBezTo>
                <a:cubicBezTo>
                  <a:pt x="41" y="282"/>
                  <a:pt x="75" y="289"/>
                  <a:pt x="98" y="283"/>
                </a:cubicBezTo>
                <a:cubicBezTo>
                  <a:pt x="122" y="247"/>
                  <a:pt x="129" y="258"/>
                  <a:pt x="98" y="243"/>
                </a:cubicBezTo>
                <a:close/>
              </a:path>
            </a:pathLst>
          </a:custGeom>
          <a:noFill/>
          <a:ln w="9525" cap="flat">
            <a:solidFill>
              <a:schemeClr val="tx1"/>
            </a:solidFill>
            <a:prstDash val="sysDot"/>
            <a:round/>
            <a:headEnd/>
            <a:tailEnd/>
          </a:ln>
          <a:effectLst/>
        </p:spPr>
        <p:txBody>
          <a:bodyPr/>
          <a:lstStyle/>
          <a:p>
            <a:endParaRPr lang="en-US"/>
          </a:p>
        </p:txBody>
      </p:sp>
      <p:sp>
        <p:nvSpPr>
          <p:cNvPr id="264213" name="Text Box 21"/>
          <p:cNvSpPr txBox="1">
            <a:spLocks noChangeArrowheads="1"/>
          </p:cNvSpPr>
          <p:nvPr/>
        </p:nvSpPr>
        <p:spPr bwMode="auto">
          <a:xfrm>
            <a:off x="6999288" y="1154113"/>
            <a:ext cx="2089150" cy="366712"/>
          </a:xfrm>
          <a:prstGeom prst="rect">
            <a:avLst/>
          </a:prstGeom>
          <a:noFill/>
          <a:ln w="9525">
            <a:noFill/>
            <a:miter lim="800000"/>
            <a:headEnd/>
            <a:tailEnd/>
          </a:ln>
          <a:effectLst/>
        </p:spPr>
        <p:txBody>
          <a:bodyPr wrap="none">
            <a:spAutoFit/>
          </a:bodyPr>
          <a:lstStyle/>
          <a:p>
            <a:r>
              <a:rPr lang="en-US"/>
              <a:t>Analog Processing</a:t>
            </a:r>
          </a:p>
        </p:txBody>
      </p:sp>
      <p:sp>
        <p:nvSpPr>
          <p:cNvPr id="264214" name="Text Box 22"/>
          <p:cNvSpPr txBox="1">
            <a:spLocks noChangeArrowheads="1"/>
          </p:cNvSpPr>
          <p:nvPr/>
        </p:nvSpPr>
        <p:spPr bwMode="auto">
          <a:xfrm>
            <a:off x="3136900" y="1498600"/>
            <a:ext cx="2089150" cy="366713"/>
          </a:xfrm>
          <a:prstGeom prst="rect">
            <a:avLst/>
          </a:prstGeom>
          <a:noFill/>
          <a:ln w="9525">
            <a:noFill/>
            <a:miter lim="800000"/>
            <a:headEnd/>
            <a:tailEnd/>
          </a:ln>
          <a:effectLst/>
        </p:spPr>
        <p:txBody>
          <a:bodyPr wrap="none">
            <a:spAutoFit/>
          </a:bodyPr>
          <a:lstStyle/>
          <a:p>
            <a:r>
              <a:rPr lang="en-US"/>
              <a:t>Analog Processing</a:t>
            </a:r>
          </a:p>
        </p:txBody>
      </p:sp>
      <p:sp>
        <p:nvSpPr>
          <p:cNvPr id="264215" name="Text Box 23"/>
          <p:cNvSpPr txBox="1">
            <a:spLocks noChangeArrowheads="1"/>
          </p:cNvSpPr>
          <p:nvPr/>
        </p:nvSpPr>
        <p:spPr bwMode="auto">
          <a:xfrm>
            <a:off x="1149350" y="3648075"/>
            <a:ext cx="2012950" cy="366713"/>
          </a:xfrm>
          <a:prstGeom prst="rect">
            <a:avLst/>
          </a:prstGeom>
          <a:noFill/>
          <a:ln w="9525">
            <a:noFill/>
            <a:miter lim="800000"/>
            <a:headEnd/>
            <a:tailEnd/>
          </a:ln>
          <a:effectLst/>
        </p:spPr>
        <p:txBody>
          <a:bodyPr wrap="none">
            <a:spAutoFit/>
          </a:bodyPr>
          <a:lstStyle/>
          <a:p>
            <a:r>
              <a:rPr lang="en-US"/>
              <a:t>Digital Processing</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Grp="1" noChangeArrowheads="1"/>
          </p:cNvSpPr>
          <p:nvPr>
            <p:ph type="body" idx="1"/>
          </p:nvPr>
        </p:nvSpPr>
        <p:spPr>
          <a:xfrm>
            <a:off x="533400" y="762000"/>
            <a:ext cx="8915400" cy="5334000"/>
          </a:xfrm>
          <a:noFill/>
          <a:ln/>
        </p:spPr>
        <p:txBody>
          <a:bodyPr/>
          <a:lstStyle/>
          <a:p>
            <a:pPr algn="ctr">
              <a:buFontTx/>
              <a:buNone/>
            </a:pPr>
            <a:r>
              <a:rPr lang="en-US" b="1"/>
              <a:t>McBSP</a:t>
            </a:r>
          </a:p>
          <a:p>
            <a:r>
              <a:rPr lang="en-US"/>
              <a:t>McBSP (multichannel buffered serial port).The port can buffer serial samples in memory automatically with the aid of the DMA/EDMA controller. It also has multichannel capability compatible with the T1, E1, SCSA, and MVIP networking standards.</a:t>
            </a:r>
          </a:p>
          <a:p>
            <a:pPr>
              <a:lnSpc>
                <a:spcPct val="90000"/>
              </a:lnSpc>
            </a:pP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p:txBody>
          <a:bodyPr/>
          <a:lstStyle/>
          <a:p>
            <a:r>
              <a:rPr lang="en-US"/>
              <a:t>Timers</a:t>
            </a:r>
          </a:p>
        </p:txBody>
      </p:sp>
      <p:sp>
        <p:nvSpPr>
          <p:cNvPr id="276483" name="Rectangle 3"/>
          <p:cNvSpPr>
            <a:spLocks noGrp="1" noChangeArrowheads="1"/>
          </p:cNvSpPr>
          <p:nvPr>
            <p:ph type="body" idx="1"/>
          </p:nvPr>
        </p:nvSpPr>
        <p:spPr>
          <a:xfrm>
            <a:off x="495300" y="1447800"/>
            <a:ext cx="8915400" cy="4525963"/>
          </a:xfrm>
        </p:spPr>
        <p:txBody>
          <a:bodyPr/>
          <a:lstStyle/>
          <a:p>
            <a:pPr>
              <a:buFontTx/>
              <a:buNone/>
            </a:pPr>
            <a:r>
              <a:rPr lang="en-US"/>
              <a:t>	Two 32-bit general-purpose timers used for these functions:</a:t>
            </a:r>
          </a:p>
          <a:p>
            <a:r>
              <a:rPr lang="en-US"/>
              <a:t>Time events</a:t>
            </a:r>
          </a:p>
          <a:p>
            <a:r>
              <a:rPr lang="en-US"/>
              <a:t>Count events</a:t>
            </a:r>
          </a:p>
          <a:p>
            <a:r>
              <a:rPr lang="en-US"/>
              <a:t>Generate pulses</a:t>
            </a:r>
          </a:p>
          <a:p>
            <a:r>
              <a:rPr lang="en-US"/>
              <a:t>Interrupt the CPU</a:t>
            </a:r>
          </a:p>
          <a:p>
            <a:r>
              <a:rPr lang="en-US"/>
              <a:t>Send synchronization events to the DMA/EDMA controller.</a:t>
            </a:r>
          </a:p>
          <a:p>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ChangeArrowheads="1"/>
          </p:cNvSpPr>
          <p:nvPr>
            <p:ph type="title"/>
          </p:nvPr>
        </p:nvSpPr>
        <p:spPr/>
        <p:txBody>
          <a:bodyPr/>
          <a:lstStyle/>
          <a:p>
            <a:r>
              <a:rPr lang="en-US"/>
              <a:t>Power-down logic</a:t>
            </a:r>
          </a:p>
        </p:txBody>
      </p:sp>
      <p:sp>
        <p:nvSpPr>
          <p:cNvPr id="277507" name="Rectangle 3"/>
          <p:cNvSpPr>
            <a:spLocks noGrp="1" noChangeArrowheads="1"/>
          </p:cNvSpPr>
          <p:nvPr>
            <p:ph type="body" idx="1"/>
          </p:nvPr>
        </p:nvSpPr>
        <p:spPr/>
        <p:txBody>
          <a:bodyPr/>
          <a:lstStyle/>
          <a:p>
            <a:r>
              <a:rPr lang="en-US"/>
              <a:t>Power-down logic allows reduced clocking to reduce power consumption. Most of the operating power of CMOS logic dissipates during circuit switching from one logic state to another. By preventing some or all of the chip’s logic from switching, you can realize significant power savings without losing any data or operational context.</a:t>
            </a:r>
          </a:p>
          <a:p>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2"/>
          <p:cNvSpPr>
            <a:spLocks noGrp="1" noChangeArrowheads="1"/>
          </p:cNvSpPr>
          <p:nvPr>
            <p:ph type="title"/>
          </p:nvPr>
        </p:nvSpPr>
        <p:spPr>
          <a:xfrm>
            <a:off x="495300" y="228600"/>
            <a:ext cx="8915400" cy="1143000"/>
          </a:xfrm>
        </p:spPr>
        <p:txBody>
          <a:bodyPr/>
          <a:lstStyle/>
          <a:p>
            <a:r>
              <a:rPr lang="en-US"/>
              <a:t>CPU Data Paths</a:t>
            </a:r>
          </a:p>
        </p:txBody>
      </p:sp>
      <p:sp>
        <p:nvSpPr>
          <p:cNvPr id="278531" name="Rectangle 3"/>
          <p:cNvSpPr>
            <a:spLocks noGrp="1" noChangeArrowheads="1"/>
          </p:cNvSpPr>
          <p:nvPr>
            <p:ph type="body" idx="1"/>
          </p:nvPr>
        </p:nvSpPr>
        <p:spPr>
          <a:xfrm>
            <a:off x="609600" y="1828800"/>
            <a:ext cx="8915400" cy="4525963"/>
          </a:xfrm>
        </p:spPr>
        <p:txBody>
          <a:bodyPr/>
          <a:lstStyle/>
          <a:p>
            <a:r>
              <a:rPr lang="en-US" sz="2800"/>
              <a:t>Two general-purpose register files (A and B)</a:t>
            </a:r>
          </a:p>
          <a:p>
            <a:r>
              <a:rPr lang="en-US" sz="2800"/>
              <a:t> Eight functional units (.L1, .L2, .S1, .S2, .M1, .M2, .D1, and .D2)</a:t>
            </a:r>
          </a:p>
          <a:p>
            <a:r>
              <a:rPr lang="en-US" sz="2800"/>
              <a:t> Two load-from-memory data paths (LD1 and LD2)</a:t>
            </a:r>
          </a:p>
          <a:p>
            <a:r>
              <a:rPr lang="en-US" sz="2800"/>
              <a:t> Two store-to-memory data paths (ST1 and ST2)</a:t>
            </a:r>
          </a:p>
          <a:p>
            <a:r>
              <a:rPr lang="en-US" sz="2800"/>
              <a:t> Two data address paths (DA1 and DA2)</a:t>
            </a:r>
          </a:p>
          <a:p>
            <a:r>
              <a:rPr lang="en-US" sz="2800"/>
              <a:t> Two register file data cross paths (1X and 2X).</a:t>
            </a:r>
          </a:p>
          <a:p>
            <a:endParaRPr lang="en-US" sz="280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9554" name="Picture 2"/>
          <p:cNvPicPr>
            <a:picLocks noChangeAspect="1" noChangeArrowheads="1"/>
          </p:cNvPicPr>
          <p:nvPr>
            <p:ph/>
          </p:nvPr>
        </p:nvPicPr>
        <p:blipFill>
          <a:blip r:embed="rId2"/>
          <a:srcRect/>
          <a:stretch>
            <a:fillRect/>
          </a:stretch>
        </p:blipFill>
        <p:spPr>
          <a:xfrm>
            <a:off x="2535238" y="274638"/>
            <a:ext cx="5441950" cy="6583362"/>
          </a:xfrm>
          <a:noFill/>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0578" name="Group 2"/>
          <p:cNvGrpSpPr>
            <a:grpSpLocks/>
          </p:cNvGrpSpPr>
          <p:nvPr/>
        </p:nvGrpSpPr>
        <p:grpSpPr bwMode="auto">
          <a:xfrm>
            <a:off x="417513" y="877888"/>
            <a:ext cx="9031287" cy="5592762"/>
            <a:chOff x="263" y="553"/>
            <a:chExt cx="5689" cy="3523"/>
          </a:xfrm>
        </p:grpSpPr>
        <p:sp>
          <p:nvSpPr>
            <p:cNvPr id="280579" name="Rectangle 3"/>
            <p:cNvSpPr>
              <a:spLocks noChangeArrowheads="1"/>
            </p:cNvSpPr>
            <p:nvPr/>
          </p:nvSpPr>
          <p:spPr bwMode="auto">
            <a:xfrm>
              <a:off x="2475" y="838"/>
              <a:ext cx="502" cy="502"/>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lIns="92075" tIns="46038" rIns="92075" bIns="46038" anchor="ctr" anchorCtr="1"/>
            <a:lstStyle/>
            <a:p>
              <a:pPr algn="ctr" eaLnBrk="0" hangingPunct="0">
                <a:lnSpc>
                  <a:spcPct val="80000"/>
                </a:lnSpc>
                <a:spcBef>
                  <a:spcPct val="50000"/>
                </a:spcBef>
              </a:pPr>
              <a:r>
                <a:rPr lang="en-US" sz="2400" b="1">
                  <a:effectLst>
                    <a:outerShdw blurRad="38100" dist="38100" dir="2700000" algn="tl">
                      <a:srgbClr val="FFFFFF"/>
                    </a:outerShdw>
                  </a:effectLst>
                  <a:latin typeface="Times New Roman" pitchFamily="18" charset="0"/>
                </a:rPr>
                <a:t>.S1</a:t>
              </a:r>
            </a:p>
          </p:txBody>
        </p:sp>
        <p:sp>
          <p:nvSpPr>
            <p:cNvPr id="280580" name="Rectangle 4"/>
            <p:cNvSpPr>
              <a:spLocks noChangeArrowheads="1"/>
            </p:cNvSpPr>
            <p:nvPr/>
          </p:nvSpPr>
          <p:spPr bwMode="auto">
            <a:xfrm>
              <a:off x="2475" y="1462"/>
              <a:ext cx="502" cy="502"/>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lIns="92075" tIns="46038" rIns="92075" bIns="46038" anchor="ctr" anchorCtr="1"/>
            <a:lstStyle/>
            <a:p>
              <a:pPr algn="ctr" eaLnBrk="0" hangingPunct="0">
                <a:lnSpc>
                  <a:spcPct val="80000"/>
                </a:lnSpc>
                <a:spcBef>
                  <a:spcPct val="50000"/>
                </a:spcBef>
              </a:pPr>
              <a:r>
                <a:rPr lang="en-US" sz="2400" b="1">
                  <a:effectLst>
                    <a:outerShdw blurRad="38100" dist="38100" dir="2700000" algn="tl">
                      <a:srgbClr val="FFFFFF"/>
                    </a:outerShdw>
                  </a:effectLst>
                  <a:latin typeface="Times New Roman" pitchFamily="18" charset="0"/>
                </a:rPr>
                <a:t>.M1</a:t>
              </a:r>
            </a:p>
          </p:txBody>
        </p:sp>
        <p:sp>
          <p:nvSpPr>
            <p:cNvPr id="280581" name="Rectangle 5"/>
            <p:cNvSpPr>
              <a:spLocks noChangeArrowheads="1"/>
            </p:cNvSpPr>
            <p:nvPr/>
          </p:nvSpPr>
          <p:spPr bwMode="auto">
            <a:xfrm>
              <a:off x="2475" y="2086"/>
              <a:ext cx="502" cy="502"/>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lIns="92075" tIns="46038" rIns="92075" bIns="46038" anchor="ctr"/>
            <a:lstStyle/>
            <a:p>
              <a:pPr algn="ctr" eaLnBrk="0" hangingPunct="0">
                <a:lnSpc>
                  <a:spcPct val="80000"/>
                </a:lnSpc>
                <a:spcBef>
                  <a:spcPct val="50000"/>
                </a:spcBef>
              </a:pPr>
              <a:r>
                <a:rPr lang="en-US" sz="2400" b="1">
                  <a:effectLst>
                    <a:outerShdw blurRad="38100" dist="38100" dir="2700000" algn="tl">
                      <a:srgbClr val="FFFFFF"/>
                    </a:outerShdw>
                  </a:effectLst>
                  <a:latin typeface="Times New Roman" pitchFamily="18" charset="0"/>
                </a:rPr>
                <a:t>.L1</a:t>
              </a:r>
            </a:p>
          </p:txBody>
        </p:sp>
        <p:sp>
          <p:nvSpPr>
            <p:cNvPr id="280582" name="Rectangle 6"/>
            <p:cNvSpPr>
              <a:spLocks noChangeArrowheads="1"/>
            </p:cNvSpPr>
            <p:nvPr/>
          </p:nvSpPr>
          <p:spPr bwMode="auto">
            <a:xfrm>
              <a:off x="2475" y="2710"/>
              <a:ext cx="502" cy="502"/>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lIns="92075" tIns="46038" rIns="92075" bIns="46038" anchor="ctr"/>
            <a:lstStyle/>
            <a:p>
              <a:pPr algn="ctr" eaLnBrk="0" hangingPunct="0">
                <a:lnSpc>
                  <a:spcPct val="80000"/>
                </a:lnSpc>
                <a:spcBef>
                  <a:spcPct val="50000"/>
                </a:spcBef>
              </a:pPr>
              <a:r>
                <a:rPr lang="en-US" sz="2400" b="1">
                  <a:effectLst>
                    <a:outerShdw blurRad="38100" dist="38100" dir="2700000" algn="tl">
                      <a:srgbClr val="FFFFFF"/>
                    </a:outerShdw>
                  </a:effectLst>
                  <a:latin typeface="Times New Roman" pitchFamily="18" charset="0"/>
                </a:rPr>
                <a:t>.D1</a:t>
              </a:r>
            </a:p>
          </p:txBody>
        </p:sp>
        <p:sp>
          <p:nvSpPr>
            <p:cNvPr id="280583" name="Rectangle 7"/>
            <p:cNvSpPr>
              <a:spLocks noChangeArrowheads="1"/>
            </p:cNvSpPr>
            <p:nvPr/>
          </p:nvSpPr>
          <p:spPr bwMode="auto">
            <a:xfrm>
              <a:off x="3243" y="838"/>
              <a:ext cx="502" cy="502"/>
            </a:xfrm>
            <a:prstGeom prst="rect">
              <a:avLst/>
            </a:prstGeom>
            <a:solidFill>
              <a:schemeClr val="accent2"/>
            </a:solidFill>
            <a:ln w="12700">
              <a:solidFill>
                <a:schemeClr val="tx1"/>
              </a:solidFill>
              <a:miter lim="800000"/>
              <a:headEnd/>
              <a:tailEnd/>
            </a:ln>
            <a:effectLst>
              <a:outerShdw dist="107763" dir="2700000" algn="ctr" rotWithShape="0">
                <a:schemeClr val="bg2"/>
              </a:outerShdw>
            </a:effectLst>
          </p:spPr>
          <p:txBody>
            <a:bodyPr wrap="none" lIns="92075" tIns="46038" rIns="92075" bIns="46038" anchor="ctr"/>
            <a:lstStyle/>
            <a:p>
              <a:pPr algn="ctr" eaLnBrk="0" hangingPunct="0">
                <a:lnSpc>
                  <a:spcPct val="80000"/>
                </a:lnSpc>
                <a:spcBef>
                  <a:spcPct val="50000"/>
                </a:spcBef>
              </a:pPr>
              <a:r>
                <a:rPr lang="en-US" sz="2400" b="1">
                  <a:effectLst>
                    <a:outerShdw blurRad="38100" dist="38100" dir="2700000" algn="tl">
                      <a:srgbClr val="FFFFFF"/>
                    </a:outerShdw>
                  </a:effectLst>
                  <a:latin typeface="Times New Roman" pitchFamily="18" charset="0"/>
                </a:rPr>
                <a:t>.S2</a:t>
              </a:r>
            </a:p>
          </p:txBody>
        </p:sp>
        <p:sp>
          <p:nvSpPr>
            <p:cNvPr id="280584" name="Rectangle 8"/>
            <p:cNvSpPr>
              <a:spLocks noChangeArrowheads="1"/>
            </p:cNvSpPr>
            <p:nvPr/>
          </p:nvSpPr>
          <p:spPr bwMode="auto">
            <a:xfrm>
              <a:off x="3243" y="1462"/>
              <a:ext cx="502" cy="502"/>
            </a:xfrm>
            <a:prstGeom prst="rect">
              <a:avLst/>
            </a:prstGeom>
            <a:solidFill>
              <a:schemeClr val="accent2"/>
            </a:solidFill>
            <a:ln w="12700">
              <a:solidFill>
                <a:schemeClr val="tx1"/>
              </a:solidFill>
              <a:miter lim="800000"/>
              <a:headEnd/>
              <a:tailEnd/>
            </a:ln>
            <a:effectLst>
              <a:outerShdw dist="107763" dir="2700000" algn="ctr" rotWithShape="0">
                <a:schemeClr val="bg2"/>
              </a:outerShdw>
            </a:effectLst>
          </p:spPr>
          <p:txBody>
            <a:bodyPr wrap="none" lIns="92075" tIns="46038" rIns="92075" bIns="46038" anchor="ctr"/>
            <a:lstStyle/>
            <a:p>
              <a:pPr algn="ctr" eaLnBrk="0" hangingPunct="0">
                <a:lnSpc>
                  <a:spcPct val="80000"/>
                </a:lnSpc>
                <a:spcBef>
                  <a:spcPct val="50000"/>
                </a:spcBef>
              </a:pPr>
              <a:r>
                <a:rPr lang="en-US" sz="2400" b="1">
                  <a:effectLst>
                    <a:outerShdw blurRad="38100" dist="38100" dir="2700000" algn="tl">
                      <a:srgbClr val="FFFFFF"/>
                    </a:outerShdw>
                  </a:effectLst>
                  <a:latin typeface="Times New Roman" pitchFamily="18" charset="0"/>
                </a:rPr>
                <a:t>.M2</a:t>
              </a:r>
            </a:p>
          </p:txBody>
        </p:sp>
        <p:sp>
          <p:nvSpPr>
            <p:cNvPr id="280585" name="Rectangle 9"/>
            <p:cNvSpPr>
              <a:spLocks noChangeArrowheads="1"/>
            </p:cNvSpPr>
            <p:nvPr/>
          </p:nvSpPr>
          <p:spPr bwMode="auto">
            <a:xfrm>
              <a:off x="3243" y="2086"/>
              <a:ext cx="502" cy="502"/>
            </a:xfrm>
            <a:prstGeom prst="rect">
              <a:avLst/>
            </a:prstGeom>
            <a:solidFill>
              <a:schemeClr val="accent2"/>
            </a:solidFill>
            <a:ln w="12700">
              <a:solidFill>
                <a:schemeClr val="tx1"/>
              </a:solidFill>
              <a:miter lim="800000"/>
              <a:headEnd/>
              <a:tailEnd/>
            </a:ln>
            <a:effectLst>
              <a:outerShdw dist="107763" dir="2700000" algn="ctr" rotWithShape="0">
                <a:schemeClr val="bg2"/>
              </a:outerShdw>
            </a:effectLst>
          </p:spPr>
          <p:txBody>
            <a:bodyPr wrap="none" lIns="92075" tIns="46038" rIns="92075" bIns="46038" anchor="ctr"/>
            <a:lstStyle/>
            <a:p>
              <a:pPr algn="ctr" eaLnBrk="0" hangingPunct="0">
                <a:lnSpc>
                  <a:spcPct val="80000"/>
                </a:lnSpc>
                <a:spcBef>
                  <a:spcPct val="50000"/>
                </a:spcBef>
              </a:pPr>
              <a:r>
                <a:rPr lang="en-US" sz="2400" b="1">
                  <a:effectLst>
                    <a:outerShdw blurRad="38100" dist="38100" dir="2700000" algn="tl">
                      <a:srgbClr val="FFFFFF"/>
                    </a:outerShdw>
                  </a:effectLst>
                  <a:latin typeface="Times New Roman" pitchFamily="18" charset="0"/>
                </a:rPr>
                <a:t>.L2</a:t>
              </a:r>
            </a:p>
          </p:txBody>
        </p:sp>
        <p:sp>
          <p:nvSpPr>
            <p:cNvPr id="280586" name="Rectangle 10"/>
            <p:cNvSpPr>
              <a:spLocks noChangeArrowheads="1"/>
            </p:cNvSpPr>
            <p:nvPr/>
          </p:nvSpPr>
          <p:spPr bwMode="auto">
            <a:xfrm>
              <a:off x="3243" y="2710"/>
              <a:ext cx="502" cy="502"/>
            </a:xfrm>
            <a:prstGeom prst="rect">
              <a:avLst/>
            </a:prstGeom>
            <a:solidFill>
              <a:schemeClr val="accent2"/>
            </a:solidFill>
            <a:ln w="12700">
              <a:solidFill>
                <a:schemeClr val="tx1"/>
              </a:solidFill>
              <a:miter lim="800000"/>
              <a:headEnd/>
              <a:tailEnd/>
            </a:ln>
            <a:effectLst>
              <a:outerShdw dist="107763" dir="2700000" algn="ctr" rotWithShape="0">
                <a:schemeClr val="bg2"/>
              </a:outerShdw>
            </a:effectLst>
          </p:spPr>
          <p:txBody>
            <a:bodyPr wrap="none" lIns="92075" tIns="46038" rIns="92075" bIns="46038" anchor="ctr"/>
            <a:lstStyle/>
            <a:p>
              <a:pPr algn="ctr" eaLnBrk="0" hangingPunct="0">
                <a:lnSpc>
                  <a:spcPct val="80000"/>
                </a:lnSpc>
                <a:spcBef>
                  <a:spcPct val="50000"/>
                </a:spcBef>
              </a:pPr>
              <a:r>
                <a:rPr lang="en-US" sz="2400" b="1">
                  <a:effectLst>
                    <a:outerShdw blurRad="38100" dist="38100" dir="2700000" algn="tl">
                      <a:srgbClr val="FFFFFF"/>
                    </a:outerShdw>
                  </a:effectLst>
                  <a:latin typeface="Times New Roman" pitchFamily="18" charset="0"/>
                </a:rPr>
                <a:t>.D2</a:t>
              </a:r>
            </a:p>
          </p:txBody>
        </p:sp>
        <p:sp>
          <p:nvSpPr>
            <p:cNvPr id="280587" name="Rectangle 11"/>
            <p:cNvSpPr>
              <a:spLocks noChangeArrowheads="1"/>
            </p:cNvSpPr>
            <p:nvPr/>
          </p:nvSpPr>
          <p:spPr bwMode="auto">
            <a:xfrm>
              <a:off x="668" y="820"/>
              <a:ext cx="1240" cy="2392"/>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280588" name="Line 12"/>
            <p:cNvSpPr>
              <a:spLocks noChangeShapeType="1"/>
            </p:cNvSpPr>
            <p:nvPr/>
          </p:nvSpPr>
          <p:spPr bwMode="auto">
            <a:xfrm>
              <a:off x="678" y="1056"/>
              <a:ext cx="124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80589" name="Line 13"/>
            <p:cNvSpPr>
              <a:spLocks noChangeShapeType="1"/>
            </p:cNvSpPr>
            <p:nvPr/>
          </p:nvSpPr>
          <p:spPr bwMode="auto">
            <a:xfrm>
              <a:off x="678" y="1296"/>
              <a:ext cx="124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80590" name="Line 14"/>
            <p:cNvSpPr>
              <a:spLocks noChangeShapeType="1"/>
            </p:cNvSpPr>
            <p:nvPr/>
          </p:nvSpPr>
          <p:spPr bwMode="auto">
            <a:xfrm>
              <a:off x="678" y="1536"/>
              <a:ext cx="124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80591" name="Line 15"/>
            <p:cNvSpPr>
              <a:spLocks noChangeShapeType="1"/>
            </p:cNvSpPr>
            <p:nvPr/>
          </p:nvSpPr>
          <p:spPr bwMode="auto">
            <a:xfrm>
              <a:off x="678" y="1776"/>
              <a:ext cx="124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80592" name="Line 16"/>
            <p:cNvSpPr>
              <a:spLocks noChangeShapeType="1"/>
            </p:cNvSpPr>
            <p:nvPr/>
          </p:nvSpPr>
          <p:spPr bwMode="auto">
            <a:xfrm>
              <a:off x="678" y="2016"/>
              <a:ext cx="124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80593" name="Rectangle 17"/>
            <p:cNvSpPr>
              <a:spLocks noChangeArrowheads="1"/>
            </p:cNvSpPr>
            <p:nvPr/>
          </p:nvSpPr>
          <p:spPr bwMode="auto">
            <a:xfrm>
              <a:off x="359" y="841"/>
              <a:ext cx="351"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A0</a:t>
              </a:r>
            </a:p>
          </p:txBody>
        </p:sp>
        <p:sp>
          <p:nvSpPr>
            <p:cNvPr id="280594" name="Rectangle 18"/>
            <p:cNvSpPr>
              <a:spLocks noChangeArrowheads="1"/>
            </p:cNvSpPr>
            <p:nvPr/>
          </p:nvSpPr>
          <p:spPr bwMode="auto">
            <a:xfrm>
              <a:off x="359" y="1081"/>
              <a:ext cx="351"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A1</a:t>
              </a:r>
            </a:p>
          </p:txBody>
        </p:sp>
        <p:sp>
          <p:nvSpPr>
            <p:cNvPr id="280595" name="Rectangle 19"/>
            <p:cNvSpPr>
              <a:spLocks noChangeArrowheads="1"/>
            </p:cNvSpPr>
            <p:nvPr/>
          </p:nvSpPr>
          <p:spPr bwMode="auto">
            <a:xfrm>
              <a:off x="359" y="1321"/>
              <a:ext cx="351"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A2</a:t>
              </a:r>
            </a:p>
          </p:txBody>
        </p:sp>
        <p:sp>
          <p:nvSpPr>
            <p:cNvPr id="280596" name="Rectangle 20"/>
            <p:cNvSpPr>
              <a:spLocks noChangeArrowheads="1"/>
            </p:cNvSpPr>
            <p:nvPr/>
          </p:nvSpPr>
          <p:spPr bwMode="auto">
            <a:xfrm>
              <a:off x="359" y="1561"/>
              <a:ext cx="351"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A3</a:t>
              </a:r>
            </a:p>
          </p:txBody>
        </p:sp>
        <p:sp>
          <p:nvSpPr>
            <p:cNvPr id="280597" name="Rectangle 21"/>
            <p:cNvSpPr>
              <a:spLocks noChangeArrowheads="1"/>
            </p:cNvSpPr>
            <p:nvPr/>
          </p:nvSpPr>
          <p:spPr bwMode="auto">
            <a:xfrm>
              <a:off x="359" y="1801"/>
              <a:ext cx="351"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A4</a:t>
              </a:r>
            </a:p>
          </p:txBody>
        </p:sp>
        <p:sp>
          <p:nvSpPr>
            <p:cNvPr id="280598" name="Rectangle 22"/>
            <p:cNvSpPr>
              <a:spLocks noChangeArrowheads="1"/>
            </p:cNvSpPr>
            <p:nvPr/>
          </p:nvSpPr>
          <p:spPr bwMode="auto">
            <a:xfrm>
              <a:off x="620" y="553"/>
              <a:ext cx="1341" cy="242"/>
            </a:xfrm>
            <a:prstGeom prst="rect">
              <a:avLst/>
            </a:prstGeom>
            <a:noFill/>
            <a:ln w="9525">
              <a:noFill/>
              <a:miter lim="800000"/>
              <a:headEnd/>
              <a:tailEnd/>
            </a:ln>
            <a:effectLst/>
          </p:spPr>
          <p:txBody>
            <a:bodyPr wrap="none" lIns="92075" tIns="46038" rIns="92075" bIns="46038">
              <a:spAutoFit/>
            </a:bodyPr>
            <a:lstStyle/>
            <a:p>
              <a:pP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Register File A</a:t>
              </a:r>
            </a:p>
          </p:txBody>
        </p:sp>
        <p:sp>
          <p:nvSpPr>
            <p:cNvPr id="280599" name="Line 23"/>
            <p:cNvSpPr>
              <a:spLocks noChangeShapeType="1"/>
            </p:cNvSpPr>
            <p:nvPr/>
          </p:nvSpPr>
          <p:spPr bwMode="auto">
            <a:xfrm>
              <a:off x="678" y="2976"/>
              <a:ext cx="124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80600" name="Rectangle 24"/>
            <p:cNvSpPr>
              <a:spLocks noChangeArrowheads="1"/>
            </p:cNvSpPr>
            <p:nvPr/>
          </p:nvSpPr>
          <p:spPr bwMode="auto">
            <a:xfrm>
              <a:off x="1212" y="2207"/>
              <a:ext cx="180" cy="520"/>
            </a:xfrm>
            <a:prstGeom prst="rect">
              <a:avLst/>
            </a:prstGeom>
            <a:noFill/>
            <a:ln w="9525">
              <a:noFill/>
              <a:miter lim="800000"/>
              <a:headEnd/>
              <a:tailEnd/>
            </a:ln>
            <a:effectLst/>
          </p:spPr>
          <p:txBody>
            <a:bodyPr wrap="none" lIns="92075" tIns="46038" rIns="92075" bIns="46038">
              <a:spAutoFit/>
            </a:bodyPr>
            <a:lstStyle/>
            <a:p>
              <a:pPr algn="ctr" eaLnBrk="0" hangingPunct="0">
                <a:lnSpc>
                  <a:spcPct val="50000"/>
                </a:lnSpc>
                <a:spcBef>
                  <a:spcPct val="50000"/>
                </a:spcBef>
              </a:pPr>
              <a:r>
                <a:rPr lang="en-US" sz="3200" b="1">
                  <a:effectLst>
                    <a:outerShdw blurRad="38100" dist="38100" dir="2700000" algn="tl">
                      <a:srgbClr val="C0C0C0"/>
                    </a:outerShdw>
                  </a:effectLst>
                  <a:latin typeface="Times New Roman" pitchFamily="18" charset="0"/>
                </a:rPr>
                <a:t>.</a:t>
              </a:r>
              <a:br>
                <a:rPr lang="en-US" sz="3200" b="1">
                  <a:effectLst>
                    <a:outerShdw blurRad="38100" dist="38100" dir="2700000" algn="tl">
                      <a:srgbClr val="C0C0C0"/>
                    </a:outerShdw>
                  </a:effectLst>
                  <a:latin typeface="Times New Roman" pitchFamily="18" charset="0"/>
                </a:rPr>
              </a:br>
              <a:r>
                <a:rPr lang="en-US" sz="3200" b="1">
                  <a:effectLst>
                    <a:outerShdw blurRad="38100" dist="38100" dir="2700000" algn="tl">
                      <a:srgbClr val="C0C0C0"/>
                    </a:outerShdw>
                  </a:effectLst>
                  <a:latin typeface="Times New Roman" pitchFamily="18" charset="0"/>
                </a:rPr>
                <a:t>.</a:t>
              </a:r>
              <a:br>
                <a:rPr lang="en-US" sz="3200" b="1">
                  <a:effectLst>
                    <a:outerShdw blurRad="38100" dist="38100" dir="2700000" algn="tl">
                      <a:srgbClr val="C0C0C0"/>
                    </a:outerShdw>
                  </a:effectLst>
                  <a:latin typeface="Times New Roman" pitchFamily="18" charset="0"/>
                </a:rPr>
              </a:br>
              <a:r>
                <a:rPr lang="en-US" sz="3200" b="1">
                  <a:effectLst>
                    <a:outerShdw blurRad="38100" dist="38100" dir="2700000" algn="tl">
                      <a:srgbClr val="C0C0C0"/>
                    </a:outerShdw>
                  </a:effectLst>
                  <a:latin typeface="Times New Roman" pitchFamily="18" charset="0"/>
                </a:rPr>
                <a:t>.</a:t>
              </a:r>
            </a:p>
          </p:txBody>
        </p:sp>
        <p:sp>
          <p:nvSpPr>
            <p:cNvPr id="280601" name="Line 25"/>
            <p:cNvSpPr>
              <a:spLocks noChangeShapeType="1"/>
            </p:cNvSpPr>
            <p:nvPr/>
          </p:nvSpPr>
          <p:spPr bwMode="auto">
            <a:xfrm flipH="1">
              <a:off x="2022" y="1104"/>
              <a:ext cx="336" cy="0"/>
            </a:xfrm>
            <a:prstGeom prst="line">
              <a:avLst/>
            </a:prstGeom>
            <a:noFill/>
            <a:ln w="38100">
              <a:solidFill>
                <a:schemeClr val="tx1"/>
              </a:solidFill>
              <a:round/>
              <a:headEnd type="triangle" w="med" len="med"/>
              <a:tailEnd type="triangle" w="med" len="med"/>
            </a:ln>
            <a:effectLst/>
          </p:spPr>
          <p:txBody>
            <a:bodyPr wrap="none" anchor="ctr"/>
            <a:lstStyle/>
            <a:p>
              <a:endParaRPr lang="en-US"/>
            </a:p>
          </p:txBody>
        </p:sp>
        <p:sp>
          <p:nvSpPr>
            <p:cNvPr id="280602" name="Line 26"/>
            <p:cNvSpPr>
              <a:spLocks noChangeShapeType="1"/>
            </p:cNvSpPr>
            <p:nvPr/>
          </p:nvSpPr>
          <p:spPr bwMode="auto">
            <a:xfrm flipH="1">
              <a:off x="2022" y="1728"/>
              <a:ext cx="336" cy="0"/>
            </a:xfrm>
            <a:prstGeom prst="line">
              <a:avLst/>
            </a:prstGeom>
            <a:noFill/>
            <a:ln w="38100">
              <a:solidFill>
                <a:schemeClr val="tx1"/>
              </a:solidFill>
              <a:round/>
              <a:headEnd type="triangle" w="med" len="med"/>
              <a:tailEnd type="triangle" w="med" len="med"/>
            </a:ln>
            <a:effectLst/>
          </p:spPr>
          <p:txBody>
            <a:bodyPr wrap="none" anchor="ctr"/>
            <a:lstStyle/>
            <a:p>
              <a:endParaRPr lang="en-US"/>
            </a:p>
          </p:txBody>
        </p:sp>
        <p:sp>
          <p:nvSpPr>
            <p:cNvPr id="280603" name="Line 27"/>
            <p:cNvSpPr>
              <a:spLocks noChangeShapeType="1"/>
            </p:cNvSpPr>
            <p:nvPr/>
          </p:nvSpPr>
          <p:spPr bwMode="auto">
            <a:xfrm flipH="1">
              <a:off x="2022" y="2352"/>
              <a:ext cx="336" cy="0"/>
            </a:xfrm>
            <a:prstGeom prst="line">
              <a:avLst/>
            </a:prstGeom>
            <a:noFill/>
            <a:ln w="38100">
              <a:solidFill>
                <a:schemeClr val="tx1"/>
              </a:solidFill>
              <a:round/>
              <a:headEnd type="triangle" w="med" len="med"/>
              <a:tailEnd type="triangle" w="med" len="med"/>
            </a:ln>
            <a:effectLst/>
          </p:spPr>
          <p:txBody>
            <a:bodyPr wrap="none" anchor="ctr"/>
            <a:lstStyle/>
            <a:p>
              <a:endParaRPr lang="en-US"/>
            </a:p>
          </p:txBody>
        </p:sp>
        <p:sp>
          <p:nvSpPr>
            <p:cNvPr id="280604" name="Line 28"/>
            <p:cNvSpPr>
              <a:spLocks noChangeShapeType="1"/>
            </p:cNvSpPr>
            <p:nvPr/>
          </p:nvSpPr>
          <p:spPr bwMode="auto">
            <a:xfrm flipH="1">
              <a:off x="2022" y="2976"/>
              <a:ext cx="336" cy="0"/>
            </a:xfrm>
            <a:prstGeom prst="line">
              <a:avLst/>
            </a:prstGeom>
            <a:noFill/>
            <a:ln w="38100">
              <a:solidFill>
                <a:schemeClr val="tx1"/>
              </a:solidFill>
              <a:round/>
              <a:headEnd type="triangle" w="med" len="med"/>
              <a:tailEnd type="triangle" w="med" len="med"/>
            </a:ln>
            <a:effectLst/>
          </p:spPr>
          <p:txBody>
            <a:bodyPr wrap="none" anchor="ctr"/>
            <a:lstStyle/>
            <a:p>
              <a:endParaRPr lang="en-US"/>
            </a:p>
          </p:txBody>
        </p:sp>
        <p:sp>
          <p:nvSpPr>
            <p:cNvPr id="280605" name="Rectangle 29"/>
            <p:cNvSpPr>
              <a:spLocks noChangeArrowheads="1"/>
            </p:cNvSpPr>
            <p:nvPr/>
          </p:nvSpPr>
          <p:spPr bwMode="auto">
            <a:xfrm>
              <a:off x="4282" y="820"/>
              <a:ext cx="1240" cy="2392"/>
            </a:xfrm>
            <a:prstGeom prst="rect">
              <a:avLst/>
            </a:prstGeom>
            <a:solidFill>
              <a:schemeClr val="accent2"/>
            </a:solidFill>
            <a:ln w="12700">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280606" name="Line 30"/>
            <p:cNvSpPr>
              <a:spLocks noChangeShapeType="1"/>
            </p:cNvSpPr>
            <p:nvPr/>
          </p:nvSpPr>
          <p:spPr bwMode="auto">
            <a:xfrm flipH="1">
              <a:off x="3846" y="1104"/>
              <a:ext cx="336" cy="0"/>
            </a:xfrm>
            <a:prstGeom prst="line">
              <a:avLst/>
            </a:prstGeom>
            <a:noFill/>
            <a:ln w="38100">
              <a:solidFill>
                <a:schemeClr val="tx1"/>
              </a:solidFill>
              <a:round/>
              <a:headEnd type="triangle" w="med" len="med"/>
              <a:tailEnd type="triangle" w="med" len="med"/>
            </a:ln>
            <a:effectLst/>
          </p:spPr>
          <p:txBody>
            <a:bodyPr wrap="none" anchor="ctr"/>
            <a:lstStyle/>
            <a:p>
              <a:endParaRPr lang="en-US"/>
            </a:p>
          </p:txBody>
        </p:sp>
        <p:sp>
          <p:nvSpPr>
            <p:cNvPr id="280607" name="Line 31"/>
            <p:cNvSpPr>
              <a:spLocks noChangeShapeType="1"/>
            </p:cNvSpPr>
            <p:nvPr/>
          </p:nvSpPr>
          <p:spPr bwMode="auto">
            <a:xfrm flipH="1">
              <a:off x="3846" y="1728"/>
              <a:ext cx="336" cy="0"/>
            </a:xfrm>
            <a:prstGeom prst="line">
              <a:avLst/>
            </a:prstGeom>
            <a:noFill/>
            <a:ln w="38100">
              <a:solidFill>
                <a:schemeClr val="tx1"/>
              </a:solidFill>
              <a:round/>
              <a:headEnd type="triangle" w="med" len="med"/>
              <a:tailEnd type="triangle" w="med" len="med"/>
            </a:ln>
            <a:effectLst/>
          </p:spPr>
          <p:txBody>
            <a:bodyPr wrap="none" anchor="ctr"/>
            <a:lstStyle/>
            <a:p>
              <a:endParaRPr lang="en-US"/>
            </a:p>
          </p:txBody>
        </p:sp>
        <p:sp>
          <p:nvSpPr>
            <p:cNvPr id="280608" name="Line 32"/>
            <p:cNvSpPr>
              <a:spLocks noChangeShapeType="1"/>
            </p:cNvSpPr>
            <p:nvPr/>
          </p:nvSpPr>
          <p:spPr bwMode="auto">
            <a:xfrm flipH="1">
              <a:off x="3846" y="2352"/>
              <a:ext cx="336" cy="0"/>
            </a:xfrm>
            <a:prstGeom prst="line">
              <a:avLst/>
            </a:prstGeom>
            <a:noFill/>
            <a:ln w="38100">
              <a:solidFill>
                <a:schemeClr val="tx1"/>
              </a:solidFill>
              <a:round/>
              <a:headEnd type="triangle" w="med" len="med"/>
              <a:tailEnd type="triangle" w="med" len="med"/>
            </a:ln>
            <a:effectLst/>
          </p:spPr>
          <p:txBody>
            <a:bodyPr wrap="none" anchor="ctr"/>
            <a:lstStyle/>
            <a:p>
              <a:endParaRPr lang="en-US"/>
            </a:p>
          </p:txBody>
        </p:sp>
        <p:sp>
          <p:nvSpPr>
            <p:cNvPr id="280609" name="Line 33"/>
            <p:cNvSpPr>
              <a:spLocks noChangeShapeType="1"/>
            </p:cNvSpPr>
            <p:nvPr/>
          </p:nvSpPr>
          <p:spPr bwMode="auto">
            <a:xfrm flipH="1">
              <a:off x="3846" y="2976"/>
              <a:ext cx="336" cy="0"/>
            </a:xfrm>
            <a:prstGeom prst="line">
              <a:avLst/>
            </a:prstGeom>
            <a:noFill/>
            <a:ln w="38100">
              <a:solidFill>
                <a:schemeClr val="tx1"/>
              </a:solidFill>
              <a:round/>
              <a:headEnd type="triangle" w="med" len="med"/>
              <a:tailEnd type="triangle" w="med" len="med"/>
            </a:ln>
            <a:effectLst/>
          </p:spPr>
          <p:txBody>
            <a:bodyPr wrap="none" anchor="ctr"/>
            <a:lstStyle/>
            <a:p>
              <a:endParaRPr lang="en-US"/>
            </a:p>
          </p:txBody>
        </p:sp>
        <p:sp>
          <p:nvSpPr>
            <p:cNvPr id="280610" name="Rectangle 34"/>
            <p:cNvSpPr>
              <a:spLocks noChangeArrowheads="1"/>
            </p:cNvSpPr>
            <p:nvPr/>
          </p:nvSpPr>
          <p:spPr bwMode="auto">
            <a:xfrm>
              <a:off x="1690" y="3652"/>
              <a:ext cx="2872" cy="424"/>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280611" name="Rectangle 35"/>
            <p:cNvSpPr>
              <a:spLocks noChangeArrowheads="1"/>
            </p:cNvSpPr>
            <p:nvPr/>
          </p:nvSpPr>
          <p:spPr bwMode="auto">
            <a:xfrm>
              <a:off x="2492" y="3769"/>
              <a:ext cx="1262" cy="242"/>
            </a:xfrm>
            <a:prstGeom prst="rect">
              <a:avLst/>
            </a:prstGeom>
            <a:noFill/>
            <a:ln w="9525">
              <a:noFill/>
              <a:miter lim="800000"/>
              <a:headEnd/>
              <a:tailEnd/>
            </a:ln>
            <a:effectLst/>
          </p:spPr>
          <p:txBody>
            <a:bodyPr wrap="none" lIns="92075" tIns="46038" rIns="92075" bIns="46038">
              <a:spAutoFit/>
            </a:bodyPr>
            <a:lstStyle/>
            <a:p>
              <a:pP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Data Memory</a:t>
              </a:r>
            </a:p>
          </p:txBody>
        </p:sp>
        <p:sp>
          <p:nvSpPr>
            <p:cNvPr id="280612" name="Line 36"/>
            <p:cNvSpPr>
              <a:spLocks noChangeShapeType="1"/>
            </p:cNvSpPr>
            <p:nvPr/>
          </p:nvSpPr>
          <p:spPr bwMode="auto">
            <a:xfrm>
              <a:off x="2742" y="3216"/>
              <a:ext cx="0" cy="432"/>
            </a:xfrm>
            <a:prstGeom prst="line">
              <a:avLst/>
            </a:prstGeom>
            <a:noFill/>
            <a:ln w="38100">
              <a:solidFill>
                <a:schemeClr val="tx1"/>
              </a:solidFill>
              <a:round/>
              <a:headEnd type="triangle" w="med" len="med"/>
              <a:tailEnd type="triangle" w="med" len="med"/>
            </a:ln>
            <a:effectLst/>
          </p:spPr>
          <p:txBody>
            <a:bodyPr wrap="none" anchor="ctr"/>
            <a:lstStyle/>
            <a:p>
              <a:endParaRPr lang="en-US"/>
            </a:p>
          </p:txBody>
        </p:sp>
        <p:sp>
          <p:nvSpPr>
            <p:cNvPr id="280613" name="Line 37"/>
            <p:cNvSpPr>
              <a:spLocks noChangeShapeType="1"/>
            </p:cNvSpPr>
            <p:nvPr/>
          </p:nvSpPr>
          <p:spPr bwMode="auto">
            <a:xfrm>
              <a:off x="3510" y="3216"/>
              <a:ext cx="0" cy="432"/>
            </a:xfrm>
            <a:prstGeom prst="line">
              <a:avLst/>
            </a:prstGeom>
            <a:noFill/>
            <a:ln w="38100">
              <a:solidFill>
                <a:schemeClr val="tx1"/>
              </a:solidFill>
              <a:round/>
              <a:headEnd type="triangle" w="med" len="med"/>
              <a:tailEnd type="triangle" w="med" len="med"/>
            </a:ln>
            <a:effectLst/>
          </p:spPr>
          <p:txBody>
            <a:bodyPr wrap="none" anchor="ctr"/>
            <a:lstStyle/>
            <a:p>
              <a:endParaRPr lang="en-US"/>
            </a:p>
          </p:txBody>
        </p:sp>
        <p:sp>
          <p:nvSpPr>
            <p:cNvPr id="280614" name="Line 38"/>
            <p:cNvSpPr>
              <a:spLocks noChangeShapeType="1"/>
            </p:cNvSpPr>
            <p:nvPr/>
          </p:nvSpPr>
          <p:spPr bwMode="auto">
            <a:xfrm>
              <a:off x="4278" y="1056"/>
              <a:ext cx="124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80615" name="Line 39"/>
            <p:cNvSpPr>
              <a:spLocks noChangeShapeType="1"/>
            </p:cNvSpPr>
            <p:nvPr/>
          </p:nvSpPr>
          <p:spPr bwMode="auto">
            <a:xfrm>
              <a:off x="4278" y="1296"/>
              <a:ext cx="124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80616" name="Line 40"/>
            <p:cNvSpPr>
              <a:spLocks noChangeShapeType="1"/>
            </p:cNvSpPr>
            <p:nvPr/>
          </p:nvSpPr>
          <p:spPr bwMode="auto">
            <a:xfrm>
              <a:off x="4278" y="1536"/>
              <a:ext cx="124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80617" name="Line 41"/>
            <p:cNvSpPr>
              <a:spLocks noChangeShapeType="1"/>
            </p:cNvSpPr>
            <p:nvPr/>
          </p:nvSpPr>
          <p:spPr bwMode="auto">
            <a:xfrm>
              <a:off x="4278" y="1776"/>
              <a:ext cx="124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80618" name="Line 42"/>
            <p:cNvSpPr>
              <a:spLocks noChangeShapeType="1"/>
            </p:cNvSpPr>
            <p:nvPr/>
          </p:nvSpPr>
          <p:spPr bwMode="auto">
            <a:xfrm>
              <a:off x="4278" y="2016"/>
              <a:ext cx="124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80619" name="Rectangle 43"/>
            <p:cNvSpPr>
              <a:spLocks noChangeArrowheads="1"/>
            </p:cNvSpPr>
            <p:nvPr/>
          </p:nvSpPr>
          <p:spPr bwMode="auto">
            <a:xfrm>
              <a:off x="5516" y="841"/>
              <a:ext cx="340" cy="242"/>
            </a:xfrm>
            <a:prstGeom prst="rect">
              <a:avLst/>
            </a:prstGeom>
            <a:noFill/>
            <a:ln w="9525">
              <a:noFill/>
              <a:miter lim="800000"/>
              <a:headEnd/>
              <a:tailEnd/>
            </a:ln>
            <a:effectLst/>
          </p:spPr>
          <p:txBody>
            <a:bodyPr wrap="none" lIns="92075" tIns="46038" rIns="92075" bIns="46038">
              <a:spAutoFit/>
            </a:bodyPr>
            <a:lstStyle/>
            <a:p>
              <a:pP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B0</a:t>
              </a:r>
            </a:p>
          </p:txBody>
        </p:sp>
        <p:sp>
          <p:nvSpPr>
            <p:cNvPr id="280620" name="Rectangle 44"/>
            <p:cNvSpPr>
              <a:spLocks noChangeArrowheads="1"/>
            </p:cNvSpPr>
            <p:nvPr/>
          </p:nvSpPr>
          <p:spPr bwMode="auto">
            <a:xfrm>
              <a:off x="5516" y="1081"/>
              <a:ext cx="340" cy="242"/>
            </a:xfrm>
            <a:prstGeom prst="rect">
              <a:avLst/>
            </a:prstGeom>
            <a:noFill/>
            <a:ln w="9525">
              <a:noFill/>
              <a:miter lim="800000"/>
              <a:headEnd/>
              <a:tailEnd/>
            </a:ln>
            <a:effectLst/>
          </p:spPr>
          <p:txBody>
            <a:bodyPr wrap="none" lIns="92075" tIns="46038" rIns="92075" bIns="46038">
              <a:spAutoFit/>
            </a:bodyPr>
            <a:lstStyle/>
            <a:p>
              <a:pP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B1</a:t>
              </a:r>
            </a:p>
          </p:txBody>
        </p:sp>
        <p:sp>
          <p:nvSpPr>
            <p:cNvPr id="280621" name="Rectangle 45"/>
            <p:cNvSpPr>
              <a:spLocks noChangeArrowheads="1"/>
            </p:cNvSpPr>
            <p:nvPr/>
          </p:nvSpPr>
          <p:spPr bwMode="auto">
            <a:xfrm>
              <a:off x="5516" y="1321"/>
              <a:ext cx="340" cy="242"/>
            </a:xfrm>
            <a:prstGeom prst="rect">
              <a:avLst/>
            </a:prstGeom>
            <a:noFill/>
            <a:ln w="9525">
              <a:noFill/>
              <a:miter lim="800000"/>
              <a:headEnd/>
              <a:tailEnd/>
            </a:ln>
            <a:effectLst/>
          </p:spPr>
          <p:txBody>
            <a:bodyPr wrap="none" lIns="92075" tIns="46038" rIns="92075" bIns="46038">
              <a:spAutoFit/>
            </a:bodyPr>
            <a:lstStyle/>
            <a:p>
              <a:pP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B2</a:t>
              </a:r>
            </a:p>
          </p:txBody>
        </p:sp>
        <p:sp>
          <p:nvSpPr>
            <p:cNvPr id="280622" name="Rectangle 46"/>
            <p:cNvSpPr>
              <a:spLocks noChangeArrowheads="1"/>
            </p:cNvSpPr>
            <p:nvPr/>
          </p:nvSpPr>
          <p:spPr bwMode="auto">
            <a:xfrm>
              <a:off x="5516" y="1561"/>
              <a:ext cx="340" cy="242"/>
            </a:xfrm>
            <a:prstGeom prst="rect">
              <a:avLst/>
            </a:prstGeom>
            <a:noFill/>
            <a:ln w="9525">
              <a:noFill/>
              <a:miter lim="800000"/>
              <a:headEnd/>
              <a:tailEnd/>
            </a:ln>
            <a:effectLst/>
          </p:spPr>
          <p:txBody>
            <a:bodyPr wrap="none" lIns="92075" tIns="46038" rIns="92075" bIns="46038">
              <a:spAutoFit/>
            </a:bodyPr>
            <a:lstStyle/>
            <a:p>
              <a:pP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B3</a:t>
              </a:r>
            </a:p>
          </p:txBody>
        </p:sp>
        <p:sp>
          <p:nvSpPr>
            <p:cNvPr id="280623" name="Rectangle 47"/>
            <p:cNvSpPr>
              <a:spLocks noChangeArrowheads="1"/>
            </p:cNvSpPr>
            <p:nvPr/>
          </p:nvSpPr>
          <p:spPr bwMode="auto">
            <a:xfrm>
              <a:off x="5516" y="1801"/>
              <a:ext cx="340" cy="242"/>
            </a:xfrm>
            <a:prstGeom prst="rect">
              <a:avLst/>
            </a:prstGeom>
            <a:noFill/>
            <a:ln w="9525">
              <a:noFill/>
              <a:miter lim="800000"/>
              <a:headEnd/>
              <a:tailEnd/>
            </a:ln>
            <a:effectLst/>
          </p:spPr>
          <p:txBody>
            <a:bodyPr wrap="none" lIns="92075" tIns="46038" rIns="92075" bIns="46038">
              <a:spAutoFit/>
            </a:bodyPr>
            <a:lstStyle/>
            <a:p>
              <a:pP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B4</a:t>
              </a:r>
            </a:p>
          </p:txBody>
        </p:sp>
        <p:sp>
          <p:nvSpPr>
            <p:cNvPr id="280624" name="Rectangle 48"/>
            <p:cNvSpPr>
              <a:spLocks noChangeArrowheads="1"/>
            </p:cNvSpPr>
            <p:nvPr/>
          </p:nvSpPr>
          <p:spPr bwMode="auto">
            <a:xfrm>
              <a:off x="4220" y="553"/>
              <a:ext cx="1330" cy="242"/>
            </a:xfrm>
            <a:prstGeom prst="rect">
              <a:avLst/>
            </a:prstGeom>
            <a:noFill/>
            <a:ln w="9525">
              <a:noFill/>
              <a:miter lim="800000"/>
              <a:headEnd/>
              <a:tailEnd/>
            </a:ln>
            <a:effectLst/>
          </p:spPr>
          <p:txBody>
            <a:bodyPr wrap="none" lIns="92075" tIns="46038" rIns="92075" bIns="46038">
              <a:spAutoFit/>
            </a:bodyPr>
            <a:lstStyle/>
            <a:p>
              <a:pP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Register File B</a:t>
              </a:r>
            </a:p>
          </p:txBody>
        </p:sp>
        <p:sp>
          <p:nvSpPr>
            <p:cNvPr id="280625" name="Rectangle 49"/>
            <p:cNvSpPr>
              <a:spLocks noChangeArrowheads="1"/>
            </p:cNvSpPr>
            <p:nvPr/>
          </p:nvSpPr>
          <p:spPr bwMode="auto">
            <a:xfrm>
              <a:off x="4812" y="2207"/>
              <a:ext cx="180" cy="520"/>
            </a:xfrm>
            <a:prstGeom prst="rect">
              <a:avLst/>
            </a:prstGeom>
            <a:noFill/>
            <a:ln w="9525">
              <a:noFill/>
              <a:miter lim="800000"/>
              <a:headEnd/>
              <a:tailEnd/>
            </a:ln>
            <a:effectLst/>
          </p:spPr>
          <p:txBody>
            <a:bodyPr wrap="none" lIns="92075" tIns="46038" rIns="92075" bIns="46038">
              <a:spAutoFit/>
            </a:bodyPr>
            <a:lstStyle/>
            <a:p>
              <a:pPr algn="ctr" eaLnBrk="0" hangingPunct="0">
                <a:lnSpc>
                  <a:spcPct val="50000"/>
                </a:lnSpc>
                <a:spcBef>
                  <a:spcPct val="50000"/>
                </a:spcBef>
              </a:pPr>
              <a:r>
                <a:rPr lang="en-US" sz="3200" b="1">
                  <a:effectLst>
                    <a:outerShdw blurRad="38100" dist="38100" dir="2700000" algn="tl">
                      <a:srgbClr val="C0C0C0"/>
                    </a:outerShdw>
                  </a:effectLst>
                  <a:latin typeface="Times New Roman" pitchFamily="18" charset="0"/>
                </a:rPr>
                <a:t>.</a:t>
              </a:r>
              <a:br>
                <a:rPr lang="en-US" sz="3200" b="1">
                  <a:effectLst>
                    <a:outerShdw blurRad="38100" dist="38100" dir="2700000" algn="tl">
                      <a:srgbClr val="C0C0C0"/>
                    </a:outerShdw>
                  </a:effectLst>
                  <a:latin typeface="Times New Roman" pitchFamily="18" charset="0"/>
                </a:rPr>
              </a:br>
              <a:r>
                <a:rPr lang="en-US" sz="3200" b="1">
                  <a:effectLst>
                    <a:outerShdw blurRad="38100" dist="38100" dir="2700000" algn="tl">
                      <a:srgbClr val="C0C0C0"/>
                    </a:outerShdw>
                  </a:effectLst>
                  <a:latin typeface="Times New Roman" pitchFamily="18" charset="0"/>
                </a:rPr>
                <a:t>.</a:t>
              </a:r>
              <a:br>
                <a:rPr lang="en-US" sz="3200" b="1">
                  <a:effectLst>
                    <a:outerShdw blurRad="38100" dist="38100" dir="2700000" algn="tl">
                      <a:srgbClr val="C0C0C0"/>
                    </a:outerShdw>
                  </a:effectLst>
                  <a:latin typeface="Times New Roman" pitchFamily="18" charset="0"/>
                </a:rPr>
              </a:br>
              <a:r>
                <a:rPr lang="en-US" sz="3200" b="1">
                  <a:effectLst>
                    <a:outerShdw blurRad="38100" dist="38100" dir="2700000" algn="tl">
                      <a:srgbClr val="C0C0C0"/>
                    </a:outerShdw>
                  </a:effectLst>
                  <a:latin typeface="Times New Roman" pitchFamily="18" charset="0"/>
                </a:rPr>
                <a:t>.</a:t>
              </a:r>
            </a:p>
          </p:txBody>
        </p:sp>
        <p:sp>
          <p:nvSpPr>
            <p:cNvPr id="280626" name="Line 50"/>
            <p:cNvSpPr>
              <a:spLocks noChangeShapeType="1"/>
            </p:cNvSpPr>
            <p:nvPr/>
          </p:nvSpPr>
          <p:spPr bwMode="auto">
            <a:xfrm>
              <a:off x="4278" y="2976"/>
              <a:ext cx="124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80627" name="Rectangle 51"/>
            <p:cNvSpPr>
              <a:spLocks noChangeArrowheads="1"/>
            </p:cNvSpPr>
            <p:nvPr/>
          </p:nvSpPr>
          <p:spPr bwMode="auto">
            <a:xfrm>
              <a:off x="263" y="3001"/>
              <a:ext cx="447"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A15</a:t>
              </a:r>
            </a:p>
          </p:txBody>
        </p:sp>
        <p:sp>
          <p:nvSpPr>
            <p:cNvPr id="280628" name="Rectangle 52"/>
            <p:cNvSpPr>
              <a:spLocks noChangeArrowheads="1"/>
            </p:cNvSpPr>
            <p:nvPr/>
          </p:nvSpPr>
          <p:spPr bwMode="auto">
            <a:xfrm>
              <a:off x="5516" y="3001"/>
              <a:ext cx="436" cy="242"/>
            </a:xfrm>
            <a:prstGeom prst="rect">
              <a:avLst/>
            </a:prstGeom>
            <a:noFill/>
            <a:ln w="9525">
              <a:noFill/>
              <a:miter lim="800000"/>
              <a:headEnd/>
              <a:tailEnd/>
            </a:ln>
            <a:effectLst/>
          </p:spPr>
          <p:txBody>
            <a:bodyPr wrap="none" lIns="92075" tIns="46038" rIns="92075" bIns="46038">
              <a:spAutoFit/>
            </a:bodyPr>
            <a:lstStyle/>
            <a:p>
              <a:pP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B15</a:t>
              </a:r>
            </a:p>
          </p:txBody>
        </p:sp>
        <p:sp>
          <p:nvSpPr>
            <p:cNvPr id="280629" name="Line 53"/>
            <p:cNvSpPr>
              <a:spLocks noChangeShapeType="1"/>
            </p:cNvSpPr>
            <p:nvPr/>
          </p:nvSpPr>
          <p:spPr bwMode="auto">
            <a:xfrm>
              <a:off x="678" y="3312"/>
              <a:ext cx="1248" cy="0"/>
            </a:xfrm>
            <a:prstGeom prst="line">
              <a:avLst/>
            </a:prstGeom>
            <a:noFill/>
            <a:ln w="12700">
              <a:solidFill>
                <a:schemeClr val="tx1"/>
              </a:solidFill>
              <a:round/>
              <a:headEnd type="stealth" w="med" len="lg"/>
              <a:tailEnd type="stealth" w="med" len="lg"/>
            </a:ln>
            <a:effectLst/>
          </p:spPr>
          <p:txBody>
            <a:bodyPr wrap="none" anchor="ctr"/>
            <a:lstStyle/>
            <a:p>
              <a:endParaRPr lang="en-US"/>
            </a:p>
          </p:txBody>
        </p:sp>
        <p:sp>
          <p:nvSpPr>
            <p:cNvPr id="280630" name="Rectangle 54"/>
            <p:cNvSpPr>
              <a:spLocks noChangeArrowheads="1"/>
            </p:cNvSpPr>
            <p:nvPr/>
          </p:nvSpPr>
          <p:spPr bwMode="auto">
            <a:xfrm>
              <a:off x="1004" y="3359"/>
              <a:ext cx="577" cy="212"/>
            </a:xfrm>
            <a:prstGeom prst="rect">
              <a:avLst/>
            </a:prstGeom>
            <a:noFill/>
            <a:ln w="9525">
              <a:noFill/>
              <a:miter lim="800000"/>
              <a:headEnd/>
              <a:tailEnd/>
            </a:ln>
            <a:effectLst/>
          </p:spPr>
          <p:txBody>
            <a:bodyPr wrap="none" lIns="92075" tIns="46038" rIns="92075" bIns="46038">
              <a:spAutoFit/>
            </a:bodyPr>
            <a:lstStyle/>
            <a:p>
              <a:pPr eaLnBrk="0" hangingPunct="0">
                <a:lnSpc>
                  <a:spcPct val="80000"/>
                </a:lnSpc>
                <a:spcBef>
                  <a:spcPct val="50000"/>
                </a:spcBef>
              </a:pPr>
              <a:r>
                <a:rPr lang="en-US" sz="2000" b="1">
                  <a:effectLst>
                    <a:outerShdw blurRad="38100" dist="38100" dir="2700000" algn="tl">
                      <a:srgbClr val="C0C0C0"/>
                    </a:outerShdw>
                  </a:effectLst>
                  <a:latin typeface="Times New Roman" pitchFamily="18" charset="0"/>
                </a:rPr>
                <a:t>32-bits</a:t>
              </a:r>
            </a:p>
          </p:txBody>
        </p:sp>
        <p:sp>
          <p:nvSpPr>
            <p:cNvPr id="280631" name="Line 55"/>
            <p:cNvSpPr>
              <a:spLocks noChangeShapeType="1"/>
            </p:cNvSpPr>
            <p:nvPr/>
          </p:nvSpPr>
          <p:spPr bwMode="auto">
            <a:xfrm>
              <a:off x="4278" y="3312"/>
              <a:ext cx="1248" cy="0"/>
            </a:xfrm>
            <a:prstGeom prst="line">
              <a:avLst/>
            </a:prstGeom>
            <a:noFill/>
            <a:ln w="12700">
              <a:solidFill>
                <a:schemeClr val="tx1"/>
              </a:solidFill>
              <a:round/>
              <a:headEnd type="stealth" w="med" len="lg"/>
              <a:tailEnd type="stealth" w="med" len="lg"/>
            </a:ln>
            <a:effectLst/>
          </p:spPr>
          <p:txBody>
            <a:bodyPr wrap="none" anchor="ctr"/>
            <a:lstStyle/>
            <a:p>
              <a:endParaRPr lang="en-US"/>
            </a:p>
          </p:txBody>
        </p:sp>
        <p:sp>
          <p:nvSpPr>
            <p:cNvPr id="280632" name="Rectangle 56"/>
            <p:cNvSpPr>
              <a:spLocks noChangeArrowheads="1"/>
            </p:cNvSpPr>
            <p:nvPr/>
          </p:nvSpPr>
          <p:spPr bwMode="auto">
            <a:xfrm>
              <a:off x="4604" y="3359"/>
              <a:ext cx="577" cy="212"/>
            </a:xfrm>
            <a:prstGeom prst="rect">
              <a:avLst/>
            </a:prstGeom>
            <a:noFill/>
            <a:ln w="9525">
              <a:noFill/>
              <a:miter lim="800000"/>
              <a:headEnd/>
              <a:tailEnd/>
            </a:ln>
            <a:effectLst/>
          </p:spPr>
          <p:txBody>
            <a:bodyPr wrap="none" lIns="92075" tIns="46038" rIns="92075" bIns="46038">
              <a:spAutoFit/>
            </a:bodyPr>
            <a:lstStyle/>
            <a:p>
              <a:pPr eaLnBrk="0" hangingPunct="0">
                <a:lnSpc>
                  <a:spcPct val="80000"/>
                </a:lnSpc>
                <a:spcBef>
                  <a:spcPct val="50000"/>
                </a:spcBef>
              </a:pPr>
              <a:r>
                <a:rPr lang="en-US" sz="2000" b="1">
                  <a:effectLst>
                    <a:outerShdw blurRad="38100" dist="38100" dir="2700000" algn="tl">
                      <a:srgbClr val="C0C0C0"/>
                    </a:outerShdw>
                  </a:effectLst>
                  <a:latin typeface="Times New Roman" pitchFamily="18" charset="0"/>
                </a:rPr>
                <a:t>32-bits</a:t>
              </a:r>
            </a:p>
          </p:txBody>
        </p:sp>
      </p:gr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1602" name="Picture 2"/>
          <p:cNvPicPr>
            <a:picLocks noChangeAspect="1" noChangeArrowheads="1"/>
          </p:cNvPicPr>
          <p:nvPr>
            <p:ph/>
          </p:nvPr>
        </p:nvPicPr>
        <p:blipFill>
          <a:blip r:embed="rId2"/>
          <a:srcRect/>
          <a:stretch>
            <a:fillRect/>
          </a:stretch>
        </p:blipFill>
        <p:spPr>
          <a:xfrm>
            <a:off x="2286000" y="381000"/>
            <a:ext cx="5303838" cy="5776913"/>
          </a:xfrm>
          <a:noFill/>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2626" name="Picture 2"/>
          <p:cNvPicPr>
            <a:picLocks noChangeAspect="1" noChangeArrowheads="1"/>
          </p:cNvPicPr>
          <p:nvPr>
            <p:ph/>
          </p:nvPr>
        </p:nvPicPr>
        <p:blipFill>
          <a:blip r:embed="rId2"/>
          <a:srcRect/>
          <a:stretch>
            <a:fillRect/>
          </a:stretch>
        </p:blipFill>
        <p:spPr>
          <a:xfrm>
            <a:off x="990600" y="1752600"/>
            <a:ext cx="8027988" cy="3527425"/>
          </a:xfrm>
          <a:noFill/>
          <a:ln/>
        </p:spPr>
      </p:pic>
      <p:sp>
        <p:nvSpPr>
          <p:cNvPr id="282627" name="Rectangle 3"/>
          <p:cNvSpPr>
            <a:spLocks noChangeArrowheads="1"/>
          </p:cNvSpPr>
          <p:nvPr/>
        </p:nvSpPr>
        <p:spPr bwMode="auto">
          <a:xfrm>
            <a:off x="1981200" y="609600"/>
            <a:ext cx="6929438" cy="457200"/>
          </a:xfrm>
          <a:prstGeom prst="rect">
            <a:avLst/>
          </a:prstGeom>
          <a:noFill/>
          <a:ln w="9525">
            <a:noFill/>
            <a:miter lim="800000"/>
            <a:headEnd/>
            <a:tailEnd/>
          </a:ln>
          <a:effectLst/>
        </p:spPr>
        <p:txBody>
          <a:bodyPr wrap="none">
            <a:spAutoFit/>
          </a:bodyPr>
          <a:lstStyle/>
          <a:p>
            <a:r>
              <a:rPr lang="en-US" sz="2400"/>
              <a:t>Storage Scheme for 40-Bit Data in a Register Pair</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3650" name="Picture 2"/>
          <p:cNvPicPr>
            <a:picLocks noChangeAspect="1" noChangeArrowheads="1"/>
          </p:cNvPicPr>
          <p:nvPr>
            <p:ph/>
          </p:nvPr>
        </p:nvPicPr>
        <p:blipFill>
          <a:blip r:embed="rId2"/>
          <a:srcRect/>
          <a:stretch>
            <a:fillRect/>
          </a:stretch>
        </p:blipFill>
        <p:spPr>
          <a:xfrm>
            <a:off x="300038" y="1524000"/>
            <a:ext cx="9377362" cy="3922713"/>
          </a:xfrm>
          <a:noFill/>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4674" name="Picture 2"/>
          <p:cNvPicPr>
            <a:picLocks noChangeAspect="1" noChangeArrowheads="1"/>
          </p:cNvPicPr>
          <p:nvPr>
            <p:ph sz="half" idx="2"/>
          </p:nvPr>
        </p:nvPicPr>
        <p:blipFill>
          <a:blip r:embed="rId2"/>
          <a:srcRect/>
          <a:stretch>
            <a:fillRect/>
          </a:stretch>
        </p:blipFill>
        <p:spPr>
          <a:xfrm>
            <a:off x="228600" y="762000"/>
            <a:ext cx="9677400" cy="5091113"/>
          </a:xfrm>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Text Box 2"/>
          <p:cNvSpPr txBox="1">
            <a:spLocks noChangeArrowheads="1"/>
          </p:cNvSpPr>
          <p:nvPr/>
        </p:nvSpPr>
        <p:spPr bwMode="auto">
          <a:xfrm>
            <a:off x="3136900" y="511175"/>
            <a:ext cx="3495675" cy="762000"/>
          </a:xfrm>
          <a:prstGeom prst="rect">
            <a:avLst/>
          </a:prstGeom>
          <a:noFill/>
          <a:ln w="9525">
            <a:noFill/>
            <a:miter lim="800000"/>
            <a:headEnd/>
            <a:tailEnd/>
          </a:ln>
          <a:effectLst/>
        </p:spPr>
        <p:txBody>
          <a:bodyPr wrap="none">
            <a:spAutoFit/>
          </a:bodyPr>
          <a:lstStyle/>
          <a:p>
            <a:r>
              <a:rPr lang="en-US" sz="4400"/>
              <a:t>FIR Filtering</a:t>
            </a:r>
          </a:p>
        </p:txBody>
      </p:sp>
      <p:graphicFrame>
        <p:nvGraphicFramePr>
          <p:cNvPr id="234499" name="Object 3"/>
          <p:cNvGraphicFramePr>
            <a:graphicFrameLocks noChangeAspect="1"/>
          </p:cNvGraphicFramePr>
          <p:nvPr>
            <p:ph sz="half" idx="1"/>
          </p:nvPr>
        </p:nvGraphicFramePr>
        <p:xfrm>
          <a:off x="1228725" y="3733800"/>
          <a:ext cx="7696200" cy="1974850"/>
        </p:xfrm>
        <a:graphic>
          <a:graphicData uri="http://schemas.openxmlformats.org/presentationml/2006/ole">
            <p:oleObj spid="_x0000_s234499" name="Equation" r:id="rId4" imgW="3860640" imgH="990360" progId="Equation.DSMT4">
              <p:embed/>
            </p:oleObj>
          </a:graphicData>
        </a:graphic>
      </p:graphicFrame>
      <p:grpSp>
        <p:nvGrpSpPr>
          <p:cNvPr id="234500" name="Group 4"/>
          <p:cNvGrpSpPr>
            <a:grpSpLocks/>
          </p:cNvGrpSpPr>
          <p:nvPr/>
        </p:nvGrpSpPr>
        <p:grpSpPr bwMode="auto">
          <a:xfrm>
            <a:off x="1898650" y="1828800"/>
            <a:ext cx="5330825" cy="1504950"/>
            <a:chOff x="1104" y="1152"/>
            <a:chExt cx="3100" cy="948"/>
          </a:xfrm>
        </p:grpSpPr>
        <p:graphicFrame>
          <p:nvGraphicFramePr>
            <p:cNvPr id="234501" name="Object 5"/>
            <p:cNvGraphicFramePr>
              <a:graphicFrameLocks noChangeAspect="1"/>
            </p:cNvGraphicFramePr>
            <p:nvPr/>
          </p:nvGraphicFramePr>
          <p:xfrm>
            <a:off x="3504" y="1186"/>
            <a:ext cx="624" cy="446"/>
          </p:xfrm>
          <a:graphic>
            <a:graphicData uri="http://schemas.openxmlformats.org/presentationml/2006/ole">
              <p:oleObj spid="_x0000_s234501" name="Equation" r:id="rId5" imgW="355320" imgH="253800" progId="Equation.DSMT4">
                <p:embed/>
              </p:oleObj>
            </a:graphicData>
          </a:graphic>
        </p:graphicFrame>
        <p:graphicFrame>
          <p:nvGraphicFramePr>
            <p:cNvPr id="234502" name="Object 6"/>
            <p:cNvGraphicFramePr>
              <a:graphicFrameLocks noChangeAspect="1"/>
            </p:cNvGraphicFramePr>
            <p:nvPr/>
          </p:nvGraphicFramePr>
          <p:xfrm>
            <a:off x="2016" y="1152"/>
            <a:ext cx="1281" cy="948"/>
          </p:xfrm>
          <a:graphic>
            <a:graphicData uri="http://schemas.openxmlformats.org/presentationml/2006/ole">
              <p:oleObj spid="_x0000_s234502" name="Equation" r:id="rId6" imgW="342720" imgH="253800" progId="Equation.DSMT4">
                <p:embed/>
              </p:oleObj>
            </a:graphicData>
          </a:graphic>
        </p:graphicFrame>
        <p:graphicFrame>
          <p:nvGraphicFramePr>
            <p:cNvPr id="234503" name="Object 7"/>
            <p:cNvGraphicFramePr>
              <a:graphicFrameLocks noChangeAspect="1"/>
            </p:cNvGraphicFramePr>
            <p:nvPr/>
          </p:nvGraphicFramePr>
          <p:xfrm>
            <a:off x="1200" y="1200"/>
            <a:ext cx="576" cy="426"/>
          </p:xfrm>
          <a:graphic>
            <a:graphicData uri="http://schemas.openxmlformats.org/presentationml/2006/ole">
              <p:oleObj spid="_x0000_s234503" name="Equation" r:id="rId7" imgW="342720" imgH="253800" progId="Equation.DSMT4">
                <p:embed/>
              </p:oleObj>
            </a:graphicData>
          </a:graphic>
        </p:graphicFrame>
        <p:sp>
          <p:nvSpPr>
            <p:cNvPr id="234504" name="Line 8"/>
            <p:cNvSpPr>
              <a:spLocks noChangeShapeType="1"/>
            </p:cNvSpPr>
            <p:nvPr/>
          </p:nvSpPr>
          <p:spPr bwMode="auto">
            <a:xfrm>
              <a:off x="3292" y="1632"/>
              <a:ext cx="912" cy="0"/>
            </a:xfrm>
            <a:prstGeom prst="line">
              <a:avLst/>
            </a:prstGeom>
            <a:noFill/>
            <a:ln w="12700">
              <a:solidFill>
                <a:schemeClr val="tx1"/>
              </a:solidFill>
              <a:round/>
              <a:headEnd/>
              <a:tailEnd type="stealth" w="lg" len="lg"/>
            </a:ln>
            <a:effectLst/>
          </p:spPr>
          <p:txBody>
            <a:bodyPr/>
            <a:lstStyle/>
            <a:p>
              <a:endParaRPr lang="en-US"/>
            </a:p>
          </p:txBody>
        </p:sp>
        <p:sp>
          <p:nvSpPr>
            <p:cNvPr id="234505" name="Line 9"/>
            <p:cNvSpPr>
              <a:spLocks noChangeShapeType="1"/>
            </p:cNvSpPr>
            <p:nvPr/>
          </p:nvSpPr>
          <p:spPr bwMode="auto">
            <a:xfrm>
              <a:off x="1104" y="1648"/>
              <a:ext cx="912" cy="0"/>
            </a:xfrm>
            <a:prstGeom prst="line">
              <a:avLst/>
            </a:prstGeom>
            <a:noFill/>
            <a:ln w="12700">
              <a:solidFill>
                <a:schemeClr val="tx1"/>
              </a:solidFill>
              <a:round/>
              <a:headEnd/>
              <a:tailEnd type="stealth" w="lg" len="lg"/>
            </a:ln>
            <a:effectLst/>
          </p:spPr>
          <p:txBody>
            <a:bodyPr/>
            <a:lstStyle/>
            <a:p>
              <a:endParaRPr lang="en-US"/>
            </a:p>
          </p:txBody>
        </p:sp>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5698" name="Picture 2"/>
          <p:cNvPicPr>
            <a:picLocks noChangeAspect="1" noChangeArrowheads="1"/>
          </p:cNvPicPr>
          <p:nvPr>
            <p:ph/>
          </p:nvPr>
        </p:nvPicPr>
        <p:blipFill>
          <a:blip r:embed="rId2"/>
          <a:srcRect/>
          <a:stretch>
            <a:fillRect/>
          </a:stretch>
        </p:blipFill>
        <p:spPr>
          <a:xfrm>
            <a:off x="82550" y="1501775"/>
            <a:ext cx="9601200" cy="3916363"/>
          </a:xfrm>
          <a:noFill/>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22" name="Picture 2"/>
          <p:cNvPicPr>
            <a:picLocks noChangeAspect="1" noChangeArrowheads="1"/>
          </p:cNvPicPr>
          <p:nvPr>
            <p:ph/>
          </p:nvPr>
        </p:nvPicPr>
        <p:blipFill>
          <a:blip r:embed="rId2"/>
          <a:srcRect/>
          <a:stretch>
            <a:fillRect/>
          </a:stretch>
        </p:blipFill>
        <p:spPr>
          <a:xfrm>
            <a:off x="609600" y="1676400"/>
            <a:ext cx="9067800" cy="2897188"/>
          </a:xfrm>
          <a:noFill/>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7746" name="Object 2"/>
          <p:cNvGraphicFramePr>
            <a:graphicFrameLocks noChangeAspect="1"/>
          </p:cNvGraphicFramePr>
          <p:nvPr/>
        </p:nvGraphicFramePr>
        <p:xfrm>
          <a:off x="1128713" y="4038600"/>
          <a:ext cx="8337550" cy="1974850"/>
        </p:xfrm>
        <a:graphic>
          <a:graphicData uri="http://schemas.openxmlformats.org/presentationml/2006/ole">
            <p:oleObj spid="_x0000_s287746" name="Equation" r:id="rId3" imgW="3860640" imgH="990360" progId="Equation.DSMT4">
              <p:embed/>
            </p:oleObj>
          </a:graphicData>
        </a:graphic>
      </p:graphicFrame>
      <p:grpSp>
        <p:nvGrpSpPr>
          <p:cNvPr id="287747" name="Group 3"/>
          <p:cNvGrpSpPr>
            <a:grpSpLocks/>
          </p:cNvGrpSpPr>
          <p:nvPr/>
        </p:nvGrpSpPr>
        <p:grpSpPr bwMode="auto">
          <a:xfrm>
            <a:off x="2057400" y="1981200"/>
            <a:ext cx="5330825" cy="1504950"/>
            <a:chOff x="1104" y="1152"/>
            <a:chExt cx="3100" cy="948"/>
          </a:xfrm>
        </p:grpSpPr>
        <p:graphicFrame>
          <p:nvGraphicFramePr>
            <p:cNvPr id="287748" name="Object 4"/>
            <p:cNvGraphicFramePr>
              <a:graphicFrameLocks noChangeAspect="1"/>
            </p:cNvGraphicFramePr>
            <p:nvPr/>
          </p:nvGraphicFramePr>
          <p:xfrm>
            <a:off x="3504" y="1186"/>
            <a:ext cx="624" cy="446"/>
          </p:xfrm>
          <a:graphic>
            <a:graphicData uri="http://schemas.openxmlformats.org/presentationml/2006/ole">
              <p:oleObj spid="_x0000_s287748" name="Equation" r:id="rId4" imgW="355320" imgH="253800" progId="Equation.DSMT4">
                <p:embed/>
              </p:oleObj>
            </a:graphicData>
          </a:graphic>
        </p:graphicFrame>
        <p:graphicFrame>
          <p:nvGraphicFramePr>
            <p:cNvPr id="287749" name="Object 5"/>
            <p:cNvGraphicFramePr>
              <a:graphicFrameLocks noChangeAspect="1"/>
            </p:cNvGraphicFramePr>
            <p:nvPr/>
          </p:nvGraphicFramePr>
          <p:xfrm>
            <a:off x="2016" y="1152"/>
            <a:ext cx="1281" cy="948"/>
          </p:xfrm>
          <a:graphic>
            <a:graphicData uri="http://schemas.openxmlformats.org/presentationml/2006/ole">
              <p:oleObj spid="_x0000_s287749" name="Equation" r:id="rId5" imgW="342720" imgH="253800" progId="Equation.DSMT4">
                <p:embed/>
              </p:oleObj>
            </a:graphicData>
          </a:graphic>
        </p:graphicFrame>
        <p:graphicFrame>
          <p:nvGraphicFramePr>
            <p:cNvPr id="287750" name="Object 6"/>
            <p:cNvGraphicFramePr>
              <a:graphicFrameLocks noChangeAspect="1"/>
            </p:cNvGraphicFramePr>
            <p:nvPr/>
          </p:nvGraphicFramePr>
          <p:xfrm>
            <a:off x="1200" y="1200"/>
            <a:ext cx="576" cy="426"/>
          </p:xfrm>
          <a:graphic>
            <a:graphicData uri="http://schemas.openxmlformats.org/presentationml/2006/ole">
              <p:oleObj spid="_x0000_s287750" name="Equation" r:id="rId6" imgW="342720" imgH="253800" progId="Equation.DSMT4">
                <p:embed/>
              </p:oleObj>
            </a:graphicData>
          </a:graphic>
        </p:graphicFrame>
        <p:sp>
          <p:nvSpPr>
            <p:cNvPr id="287751" name="Line 7"/>
            <p:cNvSpPr>
              <a:spLocks noChangeShapeType="1"/>
            </p:cNvSpPr>
            <p:nvPr/>
          </p:nvSpPr>
          <p:spPr bwMode="auto">
            <a:xfrm>
              <a:off x="3292" y="1632"/>
              <a:ext cx="912" cy="0"/>
            </a:xfrm>
            <a:prstGeom prst="line">
              <a:avLst/>
            </a:prstGeom>
            <a:noFill/>
            <a:ln w="12700">
              <a:solidFill>
                <a:schemeClr val="tx1"/>
              </a:solidFill>
              <a:round/>
              <a:headEnd/>
              <a:tailEnd type="stealth" w="lg" len="lg"/>
            </a:ln>
            <a:effectLst/>
          </p:spPr>
          <p:txBody>
            <a:bodyPr/>
            <a:lstStyle/>
            <a:p>
              <a:endParaRPr lang="en-US"/>
            </a:p>
          </p:txBody>
        </p:sp>
        <p:sp>
          <p:nvSpPr>
            <p:cNvPr id="287752" name="Line 8"/>
            <p:cNvSpPr>
              <a:spLocks noChangeShapeType="1"/>
            </p:cNvSpPr>
            <p:nvPr/>
          </p:nvSpPr>
          <p:spPr bwMode="auto">
            <a:xfrm>
              <a:off x="1104" y="1648"/>
              <a:ext cx="912" cy="0"/>
            </a:xfrm>
            <a:prstGeom prst="line">
              <a:avLst/>
            </a:prstGeom>
            <a:noFill/>
            <a:ln w="12700">
              <a:solidFill>
                <a:schemeClr val="tx1"/>
              </a:solidFill>
              <a:round/>
              <a:headEnd/>
              <a:tailEnd type="stealth" w="lg" len="lg"/>
            </a:ln>
            <a:effectLst/>
          </p:spPr>
          <p:txBody>
            <a:bodyPr/>
            <a:lstStyle/>
            <a:p>
              <a:endParaRPr lang="en-US"/>
            </a:p>
          </p:txBody>
        </p:sp>
      </p:grpSp>
      <p:grpSp>
        <p:nvGrpSpPr>
          <p:cNvPr id="287753" name="Group 9"/>
          <p:cNvGrpSpPr>
            <a:grpSpLocks/>
          </p:cNvGrpSpPr>
          <p:nvPr/>
        </p:nvGrpSpPr>
        <p:grpSpPr bwMode="auto">
          <a:xfrm>
            <a:off x="1295400" y="838200"/>
            <a:ext cx="7594600" cy="711200"/>
            <a:chOff x="816" y="528"/>
            <a:chExt cx="4784" cy="448"/>
          </a:xfrm>
        </p:grpSpPr>
        <p:sp>
          <p:nvSpPr>
            <p:cNvPr id="287754" name="Text Box 10"/>
            <p:cNvSpPr txBox="1">
              <a:spLocks noChangeArrowheads="1"/>
            </p:cNvSpPr>
            <p:nvPr/>
          </p:nvSpPr>
          <p:spPr bwMode="auto">
            <a:xfrm>
              <a:off x="816" y="528"/>
              <a:ext cx="720" cy="410"/>
            </a:xfrm>
            <a:prstGeom prst="rect">
              <a:avLst/>
            </a:prstGeom>
            <a:noFill/>
            <a:ln w="9525">
              <a:solidFill>
                <a:schemeClr val="tx1"/>
              </a:solidFill>
              <a:miter lim="800000"/>
              <a:headEnd/>
              <a:tailEnd/>
            </a:ln>
            <a:effectLst/>
          </p:spPr>
          <p:txBody>
            <a:bodyPr>
              <a:spAutoFit/>
            </a:bodyPr>
            <a:lstStyle/>
            <a:p>
              <a:pPr>
                <a:spcBef>
                  <a:spcPct val="50000"/>
                </a:spcBef>
              </a:pPr>
              <a:r>
                <a:rPr lang="en-US"/>
                <a:t>Analog Signal </a:t>
              </a:r>
            </a:p>
          </p:txBody>
        </p:sp>
        <p:sp>
          <p:nvSpPr>
            <p:cNvPr id="287755" name="Text Box 11"/>
            <p:cNvSpPr txBox="1">
              <a:spLocks noChangeArrowheads="1"/>
            </p:cNvSpPr>
            <p:nvPr/>
          </p:nvSpPr>
          <p:spPr bwMode="auto">
            <a:xfrm>
              <a:off x="1872" y="627"/>
              <a:ext cx="720" cy="237"/>
            </a:xfrm>
            <a:prstGeom prst="rect">
              <a:avLst/>
            </a:prstGeom>
            <a:noFill/>
            <a:ln w="9525">
              <a:solidFill>
                <a:schemeClr val="tx1"/>
              </a:solidFill>
              <a:miter lim="800000"/>
              <a:headEnd/>
              <a:tailEnd/>
            </a:ln>
            <a:effectLst/>
          </p:spPr>
          <p:txBody>
            <a:bodyPr>
              <a:spAutoFit/>
            </a:bodyPr>
            <a:lstStyle/>
            <a:p>
              <a:pPr>
                <a:spcBef>
                  <a:spcPct val="50000"/>
                </a:spcBef>
              </a:pPr>
              <a:r>
                <a:rPr lang="en-US"/>
                <a:t>ADC</a:t>
              </a:r>
            </a:p>
          </p:txBody>
        </p:sp>
        <p:sp>
          <p:nvSpPr>
            <p:cNvPr id="287756" name="Text Box 12"/>
            <p:cNvSpPr txBox="1">
              <a:spLocks noChangeArrowheads="1"/>
            </p:cNvSpPr>
            <p:nvPr/>
          </p:nvSpPr>
          <p:spPr bwMode="auto">
            <a:xfrm>
              <a:off x="2930" y="640"/>
              <a:ext cx="720" cy="237"/>
            </a:xfrm>
            <a:prstGeom prst="rect">
              <a:avLst/>
            </a:prstGeom>
            <a:noFill/>
            <a:ln w="9525">
              <a:solidFill>
                <a:schemeClr val="tx1"/>
              </a:solidFill>
              <a:miter lim="800000"/>
              <a:headEnd/>
              <a:tailEnd/>
            </a:ln>
            <a:effectLst/>
          </p:spPr>
          <p:txBody>
            <a:bodyPr>
              <a:spAutoFit/>
            </a:bodyPr>
            <a:lstStyle/>
            <a:p>
              <a:pPr>
                <a:spcBef>
                  <a:spcPct val="50000"/>
                </a:spcBef>
              </a:pPr>
              <a:r>
                <a:rPr lang="en-US"/>
                <a:t>DSP</a:t>
              </a:r>
            </a:p>
          </p:txBody>
        </p:sp>
        <p:sp>
          <p:nvSpPr>
            <p:cNvPr id="287757" name="Text Box 13"/>
            <p:cNvSpPr txBox="1">
              <a:spLocks noChangeArrowheads="1"/>
            </p:cNvSpPr>
            <p:nvPr/>
          </p:nvSpPr>
          <p:spPr bwMode="auto">
            <a:xfrm>
              <a:off x="3900" y="640"/>
              <a:ext cx="720" cy="237"/>
            </a:xfrm>
            <a:prstGeom prst="rect">
              <a:avLst/>
            </a:prstGeom>
            <a:noFill/>
            <a:ln w="9525">
              <a:solidFill>
                <a:schemeClr val="tx1"/>
              </a:solidFill>
              <a:miter lim="800000"/>
              <a:headEnd/>
              <a:tailEnd/>
            </a:ln>
            <a:effectLst/>
          </p:spPr>
          <p:txBody>
            <a:bodyPr>
              <a:spAutoFit/>
            </a:bodyPr>
            <a:lstStyle/>
            <a:p>
              <a:pPr>
                <a:spcBef>
                  <a:spcPct val="50000"/>
                </a:spcBef>
              </a:pPr>
              <a:r>
                <a:rPr lang="en-US"/>
                <a:t>DAC</a:t>
              </a:r>
            </a:p>
          </p:txBody>
        </p:sp>
        <p:sp>
          <p:nvSpPr>
            <p:cNvPr id="287758" name="Text Box 14"/>
            <p:cNvSpPr txBox="1">
              <a:spLocks noChangeArrowheads="1"/>
            </p:cNvSpPr>
            <p:nvPr/>
          </p:nvSpPr>
          <p:spPr bwMode="auto">
            <a:xfrm>
              <a:off x="4880" y="566"/>
              <a:ext cx="720" cy="410"/>
            </a:xfrm>
            <a:prstGeom prst="rect">
              <a:avLst/>
            </a:prstGeom>
            <a:noFill/>
            <a:ln w="9525">
              <a:solidFill>
                <a:schemeClr val="tx1"/>
              </a:solidFill>
              <a:miter lim="800000"/>
              <a:headEnd/>
              <a:tailEnd/>
            </a:ln>
            <a:effectLst/>
          </p:spPr>
          <p:txBody>
            <a:bodyPr>
              <a:spAutoFit/>
            </a:bodyPr>
            <a:lstStyle/>
            <a:p>
              <a:pPr>
                <a:spcBef>
                  <a:spcPct val="50000"/>
                </a:spcBef>
              </a:pPr>
              <a:r>
                <a:rPr lang="en-US"/>
                <a:t>Digital Signal</a:t>
              </a:r>
            </a:p>
          </p:txBody>
        </p:sp>
        <p:sp>
          <p:nvSpPr>
            <p:cNvPr id="287759" name="Line 15"/>
            <p:cNvSpPr>
              <a:spLocks noChangeShapeType="1"/>
            </p:cNvSpPr>
            <p:nvPr/>
          </p:nvSpPr>
          <p:spPr bwMode="auto">
            <a:xfrm>
              <a:off x="1536" y="730"/>
              <a:ext cx="336" cy="1"/>
            </a:xfrm>
            <a:prstGeom prst="line">
              <a:avLst/>
            </a:prstGeom>
            <a:noFill/>
            <a:ln w="9525">
              <a:solidFill>
                <a:schemeClr val="tx1"/>
              </a:solidFill>
              <a:round/>
              <a:headEnd/>
              <a:tailEnd type="triangle" w="med" len="med"/>
            </a:ln>
            <a:effectLst/>
          </p:spPr>
          <p:txBody>
            <a:bodyPr/>
            <a:lstStyle/>
            <a:p>
              <a:endParaRPr lang="en-US"/>
            </a:p>
          </p:txBody>
        </p:sp>
        <p:sp>
          <p:nvSpPr>
            <p:cNvPr id="287760" name="Line 16"/>
            <p:cNvSpPr>
              <a:spLocks noChangeShapeType="1"/>
            </p:cNvSpPr>
            <p:nvPr/>
          </p:nvSpPr>
          <p:spPr bwMode="auto">
            <a:xfrm>
              <a:off x="2584" y="758"/>
              <a:ext cx="336" cy="1"/>
            </a:xfrm>
            <a:prstGeom prst="line">
              <a:avLst/>
            </a:prstGeom>
            <a:noFill/>
            <a:ln w="9525">
              <a:solidFill>
                <a:schemeClr val="tx1"/>
              </a:solidFill>
              <a:round/>
              <a:headEnd/>
              <a:tailEnd type="triangle" w="med" len="med"/>
            </a:ln>
            <a:effectLst/>
          </p:spPr>
          <p:txBody>
            <a:bodyPr/>
            <a:lstStyle/>
            <a:p>
              <a:endParaRPr lang="en-US"/>
            </a:p>
          </p:txBody>
        </p:sp>
        <p:sp>
          <p:nvSpPr>
            <p:cNvPr id="287761" name="Line 17"/>
            <p:cNvSpPr>
              <a:spLocks noChangeShapeType="1"/>
            </p:cNvSpPr>
            <p:nvPr/>
          </p:nvSpPr>
          <p:spPr bwMode="auto">
            <a:xfrm>
              <a:off x="3648" y="768"/>
              <a:ext cx="268" cy="1"/>
            </a:xfrm>
            <a:prstGeom prst="line">
              <a:avLst/>
            </a:prstGeom>
            <a:noFill/>
            <a:ln w="9525">
              <a:solidFill>
                <a:schemeClr val="tx1"/>
              </a:solidFill>
              <a:round/>
              <a:headEnd/>
              <a:tailEnd type="triangle" w="med" len="med"/>
            </a:ln>
            <a:effectLst/>
          </p:spPr>
          <p:txBody>
            <a:bodyPr/>
            <a:lstStyle/>
            <a:p>
              <a:endParaRPr lang="en-US"/>
            </a:p>
          </p:txBody>
        </p:sp>
        <p:sp>
          <p:nvSpPr>
            <p:cNvPr id="287762" name="Line 18"/>
            <p:cNvSpPr>
              <a:spLocks noChangeShapeType="1"/>
            </p:cNvSpPr>
            <p:nvPr/>
          </p:nvSpPr>
          <p:spPr bwMode="auto">
            <a:xfrm>
              <a:off x="4608" y="768"/>
              <a:ext cx="278" cy="1"/>
            </a:xfrm>
            <a:prstGeom prst="line">
              <a:avLst/>
            </a:prstGeom>
            <a:noFill/>
            <a:ln w="9525">
              <a:solidFill>
                <a:schemeClr val="tx1"/>
              </a:solidFill>
              <a:round/>
              <a:headEnd/>
              <a:tailEnd type="triangle" w="med" len="med"/>
            </a:ln>
            <a:effectLst/>
          </p:spPr>
          <p:txBody>
            <a:bodyPr/>
            <a:lstStyle/>
            <a:p>
              <a:endParaRPr lang="en-US"/>
            </a:p>
          </p:txBody>
        </p:sp>
      </p:gr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Text Box 2"/>
          <p:cNvSpPr txBox="1">
            <a:spLocks noChangeArrowheads="1"/>
          </p:cNvSpPr>
          <p:nvPr/>
        </p:nvSpPr>
        <p:spPr bwMode="auto">
          <a:xfrm>
            <a:off x="1690688" y="4533900"/>
            <a:ext cx="5626100" cy="336550"/>
          </a:xfrm>
          <a:prstGeom prst="rect">
            <a:avLst/>
          </a:prstGeom>
          <a:noFill/>
          <a:ln w="12700">
            <a:noFill/>
            <a:miter lim="800000"/>
            <a:headEnd type="none" w="sm" len="sm"/>
            <a:tailEnd type="none" w="sm" len="sm"/>
          </a:ln>
          <a:effectLst/>
        </p:spPr>
        <p:txBody>
          <a:bodyPr wrap="none">
            <a:spAutoFit/>
          </a:bodyPr>
          <a:lstStyle/>
          <a:p>
            <a:pPr algn="ctr" eaLnBrk="0" hangingPunct="0">
              <a:lnSpc>
                <a:spcPct val="80000"/>
              </a:lnSpc>
              <a:spcBef>
                <a:spcPct val="50000"/>
              </a:spcBef>
            </a:pPr>
            <a:r>
              <a:rPr lang="en-US" sz="2000">
                <a:solidFill>
                  <a:schemeClr val="tx2"/>
                </a:solidFill>
                <a:effectLst>
                  <a:outerShdw blurRad="38100" dist="38100" dir="2700000" algn="tl">
                    <a:srgbClr val="C0C0C0"/>
                  </a:outerShdw>
                </a:effectLst>
                <a:latin typeface="Times New Roman" pitchFamily="18" charset="0"/>
              </a:rPr>
              <a:t>How is the 'C6000 designed to handle this algorithm?</a:t>
            </a:r>
          </a:p>
        </p:txBody>
      </p:sp>
      <p:graphicFrame>
        <p:nvGraphicFramePr>
          <p:cNvPr id="288771" name="Object 3"/>
          <p:cNvGraphicFramePr>
            <a:graphicFrameLocks noChangeAspect="1"/>
          </p:cNvGraphicFramePr>
          <p:nvPr/>
        </p:nvGraphicFramePr>
        <p:xfrm>
          <a:off x="1398588" y="1066800"/>
          <a:ext cx="7232650" cy="2755900"/>
        </p:xfrm>
        <a:graphic>
          <a:graphicData uri="http://schemas.openxmlformats.org/presentationml/2006/ole">
            <p:oleObj spid="_x0000_s288771" name="Equation" r:id="rId3" imgW="1600200" imgH="660240" progId="Equation.DSMT4">
              <p:embed/>
            </p:oleObj>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ChangeArrowheads="1"/>
          </p:cNvSpPr>
          <p:nvPr>
            <p:ph type="title"/>
          </p:nvPr>
        </p:nvSpPr>
        <p:spPr>
          <a:xfrm>
            <a:off x="0" y="0"/>
            <a:ext cx="9067800" cy="762000"/>
          </a:xfrm>
          <a:noFill/>
          <a:ln/>
        </p:spPr>
        <p:txBody>
          <a:bodyPr lIns="46038" tIns="46038" rIns="46038" bIns="46038"/>
          <a:lstStyle/>
          <a:p>
            <a:r>
              <a:rPr lang="en-US"/>
              <a:t>Register File - A</a:t>
            </a:r>
          </a:p>
        </p:txBody>
      </p:sp>
      <p:sp>
        <p:nvSpPr>
          <p:cNvPr id="289795" name="Rectangle 3"/>
          <p:cNvSpPr>
            <a:spLocks noChangeArrowheads="1"/>
          </p:cNvSpPr>
          <p:nvPr/>
        </p:nvSpPr>
        <p:spPr bwMode="auto">
          <a:xfrm>
            <a:off x="3540125" y="2320925"/>
            <a:ext cx="795338" cy="796925"/>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lIns="92075" tIns="46038" rIns="92075" bIns="46038" anchor="ctr" anchorCtr="1"/>
          <a:lstStyle/>
          <a:p>
            <a:pPr algn="ctr" eaLnBrk="0" hangingPunct="0">
              <a:lnSpc>
                <a:spcPct val="80000"/>
              </a:lnSpc>
              <a:spcBef>
                <a:spcPct val="50000"/>
              </a:spcBef>
            </a:pPr>
            <a:r>
              <a:rPr lang="en-US" sz="2400" b="1">
                <a:effectLst>
                  <a:outerShdw blurRad="38100" dist="38100" dir="2700000" algn="tl">
                    <a:srgbClr val="FFFFFF"/>
                  </a:outerShdw>
                </a:effectLst>
                <a:latin typeface="Times New Roman" pitchFamily="18" charset="0"/>
              </a:rPr>
              <a:t>.M</a:t>
            </a:r>
          </a:p>
        </p:txBody>
      </p:sp>
      <p:sp>
        <p:nvSpPr>
          <p:cNvPr id="289796" name="Line 4"/>
          <p:cNvSpPr>
            <a:spLocks noChangeShapeType="1"/>
          </p:cNvSpPr>
          <p:nvPr/>
        </p:nvSpPr>
        <p:spPr bwMode="auto">
          <a:xfrm flipH="1">
            <a:off x="2819400" y="2743200"/>
            <a:ext cx="534988" cy="0"/>
          </a:xfrm>
          <a:prstGeom prst="line">
            <a:avLst/>
          </a:prstGeom>
          <a:noFill/>
          <a:ln w="38100">
            <a:solidFill>
              <a:schemeClr val="tx1"/>
            </a:solidFill>
            <a:round/>
            <a:headEnd type="triangle" w="med" len="med"/>
            <a:tailEnd type="triangle" w="med" len="med"/>
          </a:ln>
          <a:effectLst/>
        </p:spPr>
        <p:txBody>
          <a:bodyPr wrap="none" anchor="ctr"/>
          <a:lstStyle/>
          <a:p>
            <a:endParaRPr lang="en-US"/>
          </a:p>
        </p:txBody>
      </p:sp>
      <p:sp>
        <p:nvSpPr>
          <p:cNvPr id="289797" name="Rectangle 5"/>
          <p:cNvSpPr>
            <a:spLocks noChangeArrowheads="1"/>
          </p:cNvSpPr>
          <p:nvPr/>
        </p:nvSpPr>
        <p:spPr bwMode="auto">
          <a:xfrm>
            <a:off x="3540125" y="3311525"/>
            <a:ext cx="795338" cy="796925"/>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lIns="92075" tIns="46038" rIns="92075" bIns="46038" anchor="ctr"/>
          <a:lstStyle/>
          <a:p>
            <a:pPr algn="ctr" eaLnBrk="0" hangingPunct="0">
              <a:lnSpc>
                <a:spcPct val="80000"/>
              </a:lnSpc>
              <a:spcBef>
                <a:spcPct val="50000"/>
              </a:spcBef>
            </a:pPr>
            <a:r>
              <a:rPr lang="en-US" sz="2400" b="1">
                <a:effectLst>
                  <a:outerShdw blurRad="38100" dist="38100" dir="2700000" algn="tl">
                    <a:srgbClr val="FFFFFF"/>
                  </a:outerShdw>
                </a:effectLst>
                <a:latin typeface="Times New Roman" pitchFamily="18" charset="0"/>
              </a:rPr>
              <a:t>.L</a:t>
            </a:r>
          </a:p>
        </p:txBody>
      </p:sp>
      <p:sp>
        <p:nvSpPr>
          <p:cNvPr id="289798" name="Line 6"/>
          <p:cNvSpPr>
            <a:spLocks noChangeShapeType="1"/>
          </p:cNvSpPr>
          <p:nvPr/>
        </p:nvSpPr>
        <p:spPr bwMode="auto">
          <a:xfrm flipH="1">
            <a:off x="2819400" y="3733800"/>
            <a:ext cx="534988" cy="0"/>
          </a:xfrm>
          <a:prstGeom prst="line">
            <a:avLst/>
          </a:prstGeom>
          <a:noFill/>
          <a:ln w="38100">
            <a:solidFill>
              <a:schemeClr val="tx1"/>
            </a:solidFill>
            <a:round/>
            <a:headEnd type="triangle" w="med" len="med"/>
            <a:tailEnd type="triangle" w="med" len="med"/>
          </a:ln>
          <a:effectLst/>
        </p:spPr>
        <p:txBody>
          <a:bodyPr wrap="none" anchor="ctr"/>
          <a:lstStyle/>
          <a:p>
            <a:endParaRPr lang="en-US"/>
          </a:p>
        </p:txBody>
      </p:sp>
      <p:sp>
        <p:nvSpPr>
          <p:cNvPr id="289799" name="Rectangle 7"/>
          <p:cNvSpPr>
            <a:spLocks noChangeArrowheads="1"/>
          </p:cNvSpPr>
          <p:nvPr/>
        </p:nvSpPr>
        <p:spPr bwMode="auto">
          <a:xfrm>
            <a:off x="4721225" y="990600"/>
            <a:ext cx="4267200" cy="4876800"/>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pSp>
        <p:nvGrpSpPr>
          <p:cNvPr id="289800" name="Group 8"/>
          <p:cNvGrpSpPr>
            <a:grpSpLocks/>
          </p:cNvGrpSpPr>
          <p:nvPr/>
        </p:nvGrpSpPr>
        <p:grpSpPr bwMode="auto">
          <a:xfrm>
            <a:off x="5530850" y="1143000"/>
            <a:ext cx="2905125" cy="958850"/>
            <a:chOff x="3530" y="528"/>
            <a:chExt cx="1830" cy="604"/>
          </a:xfrm>
        </p:grpSpPr>
        <p:sp>
          <p:nvSpPr>
            <p:cNvPr id="289801" name="Rectangle 9"/>
            <p:cNvSpPr>
              <a:spLocks noChangeArrowheads="1"/>
            </p:cNvSpPr>
            <p:nvPr/>
          </p:nvSpPr>
          <p:spPr bwMode="auto">
            <a:xfrm>
              <a:off x="3530" y="720"/>
              <a:ext cx="550" cy="224"/>
            </a:xfrm>
            <a:prstGeom prst="rect">
              <a:avLst/>
            </a:prstGeom>
            <a:noFill/>
            <a:ln w="9525">
              <a:noFill/>
              <a:miter lim="800000"/>
              <a:headEnd/>
              <a:tailEnd/>
            </a:ln>
            <a:effectLst/>
          </p:spPr>
          <p:txBody>
            <a:bodyPr lIns="111125" tIns="55562" rIns="111125" bIns="55562">
              <a:spAutoFit/>
            </a:bodyPr>
            <a:lstStyle/>
            <a:p>
              <a:pPr defTabSz="1316038" eaLnBrk="0" hangingPunct="0">
                <a:lnSpc>
                  <a:spcPct val="80000"/>
                </a:lnSpc>
                <a:spcBef>
                  <a:spcPct val="50000"/>
                </a:spcBef>
              </a:pPr>
              <a:r>
                <a:rPr lang="en-US" sz="2000" b="1">
                  <a:effectLst>
                    <a:outerShdw blurRad="38100" dist="38100" dir="2700000" algn="tl">
                      <a:srgbClr val="C0C0C0"/>
                    </a:outerShdw>
                  </a:effectLst>
                  <a:latin typeface="Times New Roman" pitchFamily="18" charset="0"/>
                </a:rPr>
                <a:t>Y   =</a:t>
              </a:r>
            </a:p>
          </p:txBody>
        </p:sp>
        <p:sp>
          <p:nvSpPr>
            <p:cNvPr id="289802" name="Rectangle 10"/>
            <p:cNvSpPr>
              <a:spLocks noChangeArrowheads="1"/>
            </p:cNvSpPr>
            <p:nvPr/>
          </p:nvSpPr>
          <p:spPr bwMode="auto">
            <a:xfrm>
              <a:off x="4059" y="528"/>
              <a:ext cx="370" cy="193"/>
            </a:xfrm>
            <a:prstGeom prst="rect">
              <a:avLst/>
            </a:prstGeom>
            <a:noFill/>
            <a:ln w="9525">
              <a:noFill/>
              <a:miter lim="800000"/>
              <a:headEnd/>
              <a:tailEnd/>
            </a:ln>
            <a:effectLst/>
          </p:spPr>
          <p:txBody>
            <a:bodyPr lIns="111125" tIns="55562" rIns="111125" bIns="55562">
              <a:spAutoFit/>
            </a:bodyPr>
            <a:lstStyle/>
            <a:p>
              <a:pPr algn="ctr" defTabSz="1316038" eaLnBrk="0" hangingPunct="0">
                <a:lnSpc>
                  <a:spcPct val="80000"/>
                </a:lnSpc>
                <a:spcBef>
                  <a:spcPct val="50000"/>
                </a:spcBef>
              </a:pPr>
              <a:r>
                <a:rPr lang="en-US" sz="1600" b="1">
                  <a:effectLst>
                    <a:outerShdw blurRad="38100" dist="38100" dir="2700000" algn="tl">
                      <a:srgbClr val="C0C0C0"/>
                    </a:outerShdw>
                  </a:effectLst>
                  <a:latin typeface="Times New Roman" pitchFamily="18" charset="0"/>
                </a:rPr>
                <a:t>40</a:t>
              </a:r>
            </a:p>
          </p:txBody>
        </p:sp>
        <p:sp>
          <p:nvSpPr>
            <p:cNvPr id="289803" name="Rectangle 11"/>
            <p:cNvSpPr>
              <a:spLocks noChangeArrowheads="1"/>
            </p:cNvSpPr>
            <p:nvPr/>
          </p:nvSpPr>
          <p:spPr bwMode="auto">
            <a:xfrm>
              <a:off x="3855" y="717"/>
              <a:ext cx="1505" cy="254"/>
            </a:xfrm>
            <a:prstGeom prst="rect">
              <a:avLst/>
            </a:prstGeom>
            <a:noFill/>
            <a:ln w="9525">
              <a:noFill/>
              <a:miter lim="800000"/>
              <a:headEnd/>
              <a:tailEnd/>
            </a:ln>
            <a:effectLst/>
          </p:spPr>
          <p:txBody>
            <a:bodyPr lIns="111125" tIns="55562" rIns="111125" bIns="55562">
              <a:spAutoFit/>
            </a:bodyPr>
            <a:lstStyle/>
            <a:p>
              <a:pPr algn="ctr" defTabSz="1316038" eaLnBrk="0" hangingPunct="0">
                <a:lnSpc>
                  <a:spcPct val="80000"/>
                </a:lnSpc>
                <a:spcBef>
                  <a:spcPct val="50000"/>
                </a:spcBef>
                <a:buClr>
                  <a:schemeClr val="tx1"/>
                </a:buClr>
                <a:buSzPct val="105000"/>
                <a:buFont typeface="Symbol" pitchFamily="18" charset="2"/>
                <a:buChar char="å"/>
              </a:pPr>
              <a:r>
                <a:rPr lang="en-US" sz="2400" b="1">
                  <a:effectLst>
                    <a:outerShdw blurRad="38100" dist="38100" dir="2700000" algn="tl">
                      <a:srgbClr val="C0C0C0"/>
                    </a:outerShdw>
                  </a:effectLst>
                  <a:latin typeface="Times New Roman" pitchFamily="18" charset="0"/>
                </a:rPr>
                <a:t>    a</a:t>
              </a:r>
              <a:r>
                <a:rPr lang="en-US" sz="2400" b="1" baseline="-25000">
                  <a:effectLst>
                    <a:outerShdw blurRad="38100" dist="38100" dir="2700000" algn="tl">
                      <a:srgbClr val="C0C0C0"/>
                    </a:outerShdw>
                  </a:effectLst>
                  <a:latin typeface="Times New Roman" pitchFamily="18" charset="0"/>
                </a:rPr>
                <a:t>n</a:t>
              </a:r>
              <a:r>
                <a:rPr lang="en-US" sz="2400" b="1">
                  <a:effectLst>
                    <a:outerShdw blurRad="38100" dist="38100" dir="2700000" algn="tl">
                      <a:srgbClr val="C0C0C0"/>
                    </a:outerShdw>
                  </a:effectLst>
                  <a:latin typeface="Times New Roman" pitchFamily="18" charset="0"/>
                </a:rPr>
                <a:t>    x</a:t>
              </a:r>
              <a:r>
                <a:rPr lang="en-US" sz="2400" b="1" baseline="-25000">
                  <a:effectLst>
                    <a:outerShdw blurRad="38100" dist="38100" dir="2700000" algn="tl">
                      <a:srgbClr val="C0C0C0"/>
                    </a:outerShdw>
                  </a:effectLst>
                  <a:latin typeface="Times New Roman" pitchFamily="18" charset="0"/>
                </a:rPr>
                <a:t>n</a:t>
              </a:r>
            </a:p>
          </p:txBody>
        </p:sp>
        <p:sp>
          <p:nvSpPr>
            <p:cNvPr id="289804" name="Rectangle 12"/>
            <p:cNvSpPr>
              <a:spLocks noChangeArrowheads="1"/>
            </p:cNvSpPr>
            <p:nvPr/>
          </p:nvSpPr>
          <p:spPr bwMode="auto">
            <a:xfrm>
              <a:off x="3558" y="939"/>
              <a:ext cx="1376" cy="193"/>
            </a:xfrm>
            <a:prstGeom prst="rect">
              <a:avLst/>
            </a:prstGeom>
            <a:noFill/>
            <a:ln w="9525">
              <a:noFill/>
              <a:miter lim="800000"/>
              <a:headEnd/>
              <a:tailEnd/>
            </a:ln>
            <a:effectLst/>
          </p:spPr>
          <p:txBody>
            <a:bodyPr lIns="111125" tIns="55562" rIns="111125" bIns="55562">
              <a:spAutoFit/>
            </a:bodyPr>
            <a:lstStyle/>
            <a:p>
              <a:pPr algn="ctr" defTabSz="1316038" eaLnBrk="0" hangingPunct="0">
                <a:lnSpc>
                  <a:spcPct val="80000"/>
                </a:lnSpc>
                <a:spcBef>
                  <a:spcPct val="50000"/>
                </a:spcBef>
              </a:pPr>
              <a:r>
                <a:rPr lang="en-US" sz="1600" b="1">
                  <a:effectLst>
                    <a:outerShdw blurRad="38100" dist="38100" dir="2700000" algn="tl">
                      <a:srgbClr val="C0C0C0"/>
                    </a:outerShdw>
                  </a:effectLst>
                  <a:latin typeface="Times New Roman" pitchFamily="18" charset="0"/>
                </a:rPr>
                <a:t>n  =  1</a:t>
              </a:r>
            </a:p>
          </p:txBody>
        </p:sp>
        <p:sp>
          <p:nvSpPr>
            <p:cNvPr id="289805" name="Rectangle 13"/>
            <p:cNvSpPr>
              <a:spLocks noChangeArrowheads="1"/>
            </p:cNvSpPr>
            <p:nvPr/>
          </p:nvSpPr>
          <p:spPr bwMode="auto">
            <a:xfrm>
              <a:off x="4650" y="742"/>
              <a:ext cx="230" cy="242"/>
            </a:xfrm>
            <a:prstGeom prst="rect">
              <a:avLst/>
            </a:prstGeom>
            <a:noFill/>
            <a:ln w="9525">
              <a:noFill/>
              <a:miter lim="800000"/>
              <a:headEnd/>
              <a:tailEnd/>
            </a:ln>
            <a:effectLst/>
          </p:spPr>
          <p:txBody>
            <a:bodyPr wrap="none" lIns="92075" tIns="46038" rIns="92075" bIns="46038">
              <a:spAutoFit/>
            </a:bodyPr>
            <a:lstStyle/>
            <a:p>
              <a:pP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t>
              </a:r>
            </a:p>
          </p:txBody>
        </p:sp>
      </p:grpSp>
      <p:grpSp>
        <p:nvGrpSpPr>
          <p:cNvPr id="289806" name="Group 14"/>
          <p:cNvGrpSpPr>
            <a:grpSpLocks/>
          </p:cNvGrpSpPr>
          <p:nvPr/>
        </p:nvGrpSpPr>
        <p:grpSpPr bwMode="auto">
          <a:xfrm>
            <a:off x="1588" y="877888"/>
            <a:ext cx="2720975" cy="4791075"/>
            <a:chOff x="1" y="553"/>
            <a:chExt cx="1714" cy="3018"/>
          </a:xfrm>
        </p:grpSpPr>
        <p:sp>
          <p:nvSpPr>
            <p:cNvPr id="289807" name="Rectangle 15"/>
            <p:cNvSpPr>
              <a:spLocks noChangeArrowheads="1"/>
            </p:cNvSpPr>
            <p:nvPr/>
          </p:nvSpPr>
          <p:spPr bwMode="auto">
            <a:xfrm>
              <a:off x="422" y="820"/>
              <a:ext cx="1240" cy="2392"/>
            </a:xfrm>
            <a:prstGeom prst="rect">
              <a:avLst/>
            </a:prstGeom>
            <a:noFill/>
            <a:ln w="12700">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289808" name="Line 16"/>
            <p:cNvSpPr>
              <a:spLocks noChangeShapeType="1"/>
            </p:cNvSpPr>
            <p:nvPr/>
          </p:nvSpPr>
          <p:spPr bwMode="auto">
            <a:xfrm>
              <a:off x="432" y="1056"/>
              <a:ext cx="124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89809" name="Line 17"/>
            <p:cNvSpPr>
              <a:spLocks noChangeShapeType="1"/>
            </p:cNvSpPr>
            <p:nvPr/>
          </p:nvSpPr>
          <p:spPr bwMode="auto">
            <a:xfrm>
              <a:off x="432" y="1536"/>
              <a:ext cx="124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89810" name="Line 18"/>
            <p:cNvSpPr>
              <a:spLocks noChangeShapeType="1"/>
            </p:cNvSpPr>
            <p:nvPr/>
          </p:nvSpPr>
          <p:spPr bwMode="auto">
            <a:xfrm>
              <a:off x="432" y="1776"/>
              <a:ext cx="124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89811" name="Line 19"/>
            <p:cNvSpPr>
              <a:spLocks noChangeShapeType="1"/>
            </p:cNvSpPr>
            <p:nvPr/>
          </p:nvSpPr>
          <p:spPr bwMode="auto">
            <a:xfrm>
              <a:off x="432" y="2016"/>
              <a:ext cx="124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89812" name="Rectangle 20"/>
            <p:cNvSpPr>
              <a:spLocks noChangeArrowheads="1"/>
            </p:cNvSpPr>
            <p:nvPr/>
          </p:nvSpPr>
          <p:spPr bwMode="auto">
            <a:xfrm>
              <a:off x="99" y="841"/>
              <a:ext cx="351"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A0</a:t>
              </a:r>
            </a:p>
          </p:txBody>
        </p:sp>
        <p:sp>
          <p:nvSpPr>
            <p:cNvPr id="289813" name="Rectangle 21"/>
            <p:cNvSpPr>
              <a:spLocks noChangeArrowheads="1"/>
            </p:cNvSpPr>
            <p:nvPr/>
          </p:nvSpPr>
          <p:spPr bwMode="auto">
            <a:xfrm>
              <a:off x="99" y="1081"/>
              <a:ext cx="351"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A1</a:t>
              </a:r>
            </a:p>
          </p:txBody>
        </p:sp>
        <p:sp>
          <p:nvSpPr>
            <p:cNvPr id="289814" name="Rectangle 22"/>
            <p:cNvSpPr>
              <a:spLocks noChangeArrowheads="1"/>
            </p:cNvSpPr>
            <p:nvPr/>
          </p:nvSpPr>
          <p:spPr bwMode="auto">
            <a:xfrm>
              <a:off x="99" y="1321"/>
              <a:ext cx="351"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A2</a:t>
              </a:r>
            </a:p>
          </p:txBody>
        </p:sp>
        <p:sp>
          <p:nvSpPr>
            <p:cNvPr id="289815" name="Rectangle 23"/>
            <p:cNvSpPr>
              <a:spLocks noChangeArrowheads="1"/>
            </p:cNvSpPr>
            <p:nvPr/>
          </p:nvSpPr>
          <p:spPr bwMode="auto">
            <a:xfrm>
              <a:off x="99" y="1561"/>
              <a:ext cx="351"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A3</a:t>
              </a:r>
            </a:p>
          </p:txBody>
        </p:sp>
        <p:sp>
          <p:nvSpPr>
            <p:cNvPr id="289816" name="Rectangle 24"/>
            <p:cNvSpPr>
              <a:spLocks noChangeArrowheads="1"/>
            </p:cNvSpPr>
            <p:nvPr/>
          </p:nvSpPr>
          <p:spPr bwMode="auto">
            <a:xfrm>
              <a:off x="99" y="1801"/>
              <a:ext cx="351"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A4</a:t>
              </a:r>
            </a:p>
          </p:txBody>
        </p:sp>
        <p:sp>
          <p:nvSpPr>
            <p:cNvPr id="289817" name="Rectangle 25"/>
            <p:cNvSpPr>
              <a:spLocks noChangeArrowheads="1"/>
            </p:cNvSpPr>
            <p:nvPr/>
          </p:nvSpPr>
          <p:spPr bwMode="auto">
            <a:xfrm>
              <a:off x="374" y="553"/>
              <a:ext cx="1341" cy="242"/>
            </a:xfrm>
            <a:prstGeom prst="rect">
              <a:avLst/>
            </a:prstGeom>
            <a:noFill/>
            <a:ln w="9525">
              <a:noFill/>
              <a:miter lim="800000"/>
              <a:headEnd/>
              <a:tailEnd/>
            </a:ln>
            <a:effectLst/>
          </p:spPr>
          <p:txBody>
            <a:bodyPr wrap="none" lIns="92075" tIns="46038" rIns="92075" bIns="46038">
              <a:spAutoFit/>
            </a:bodyPr>
            <a:lstStyle/>
            <a:p>
              <a:pP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Register File A</a:t>
              </a:r>
            </a:p>
          </p:txBody>
        </p:sp>
        <p:sp>
          <p:nvSpPr>
            <p:cNvPr id="289818" name="Line 26"/>
            <p:cNvSpPr>
              <a:spLocks noChangeShapeType="1"/>
            </p:cNvSpPr>
            <p:nvPr/>
          </p:nvSpPr>
          <p:spPr bwMode="auto">
            <a:xfrm>
              <a:off x="432" y="2976"/>
              <a:ext cx="124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89819" name="Rectangle 27"/>
            <p:cNvSpPr>
              <a:spLocks noChangeArrowheads="1"/>
            </p:cNvSpPr>
            <p:nvPr/>
          </p:nvSpPr>
          <p:spPr bwMode="auto">
            <a:xfrm>
              <a:off x="966" y="2207"/>
              <a:ext cx="180" cy="520"/>
            </a:xfrm>
            <a:prstGeom prst="rect">
              <a:avLst/>
            </a:prstGeom>
            <a:noFill/>
            <a:ln w="9525">
              <a:noFill/>
              <a:miter lim="800000"/>
              <a:headEnd/>
              <a:tailEnd/>
            </a:ln>
            <a:effectLst/>
          </p:spPr>
          <p:txBody>
            <a:bodyPr wrap="none" lIns="92075" tIns="46038" rIns="92075" bIns="46038">
              <a:spAutoFit/>
            </a:bodyPr>
            <a:lstStyle/>
            <a:p>
              <a:pPr algn="ctr" eaLnBrk="0" hangingPunct="0">
                <a:lnSpc>
                  <a:spcPct val="50000"/>
                </a:lnSpc>
                <a:spcBef>
                  <a:spcPct val="50000"/>
                </a:spcBef>
              </a:pPr>
              <a:r>
                <a:rPr lang="en-US" sz="3200" b="1">
                  <a:effectLst>
                    <a:outerShdw blurRad="38100" dist="38100" dir="2700000" algn="tl">
                      <a:srgbClr val="C0C0C0"/>
                    </a:outerShdw>
                  </a:effectLst>
                  <a:latin typeface="Times New Roman" pitchFamily="18" charset="0"/>
                </a:rPr>
                <a:t>.</a:t>
              </a:r>
              <a:br>
                <a:rPr lang="en-US" sz="3200" b="1">
                  <a:effectLst>
                    <a:outerShdw blurRad="38100" dist="38100" dir="2700000" algn="tl">
                      <a:srgbClr val="C0C0C0"/>
                    </a:outerShdw>
                  </a:effectLst>
                  <a:latin typeface="Times New Roman" pitchFamily="18" charset="0"/>
                </a:rPr>
              </a:br>
              <a:r>
                <a:rPr lang="en-US" sz="3200" b="1">
                  <a:effectLst>
                    <a:outerShdw blurRad="38100" dist="38100" dir="2700000" algn="tl">
                      <a:srgbClr val="C0C0C0"/>
                    </a:outerShdw>
                  </a:effectLst>
                  <a:latin typeface="Times New Roman" pitchFamily="18" charset="0"/>
                </a:rPr>
                <a:t>.</a:t>
              </a:r>
              <a:br>
                <a:rPr lang="en-US" sz="3200" b="1">
                  <a:effectLst>
                    <a:outerShdw blurRad="38100" dist="38100" dir="2700000" algn="tl">
                      <a:srgbClr val="C0C0C0"/>
                    </a:outerShdw>
                  </a:effectLst>
                  <a:latin typeface="Times New Roman" pitchFamily="18" charset="0"/>
                </a:rPr>
              </a:br>
              <a:r>
                <a:rPr lang="en-US" sz="3200" b="1">
                  <a:effectLst>
                    <a:outerShdw blurRad="38100" dist="38100" dir="2700000" algn="tl">
                      <a:srgbClr val="C0C0C0"/>
                    </a:outerShdw>
                  </a:effectLst>
                  <a:latin typeface="Times New Roman" pitchFamily="18" charset="0"/>
                </a:rPr>
                <a:t>.</a:t>
              </a:r>
            </a:p>
          </p:txBody>
        </p:sp>
        <p:sp>
          <p:nvSpPr>
            <p:cNvPr id="289820" name="Rectangle 28"/>
            <p:cNvSpPr>
              <a:spLocks noChangeArrowheads="1"/>
            </p:cNvSpPr>
            <p:nvPr/>
          </p:nvSpPr>
          <p:spPr bwMode="auto">
            <a:xfrm>
              <a:off x="950" y="841"/>
              <a:ext cx="212"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a:t>
              </a:r>
            </a:p>
          </p:txBody>
        </p:sp>
        <p:sp>
          <p:nvSpPr>
            <p:cNvPr id="289821" name="Rectangle 29"/>
            <p:cNvSpPr>
              <a:spLocks noChangeArrowheads="1"/>
            </p:cNvSpPr>
            <p:nvPr/>
          </p:nvSpPr>
          <p:spPr bwMode="auto">
            <a:xfrm>
              <a:off x="950" y="1067"/>
              <a:ext cx="212"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x</a:t>
              </a:r>
            </a:p>
          </p:txBody>
        </p:sp>
        <p:sp>
          <p:nvSpPr>
            <p:cNvPr id="289822" name="Rectangle 30"/>
            <p:cNvSpPr>
              <a:spLocks noChangeArrowheads="1"/>
            </p:cNvSpPr>
            <p:nvPr/>
          </p:nvSpPr>
          <p:spPr bwMode="auto">
            <a:xfrm>
              <a:off x="798" y="1539"/>
              <a:ext cx="511"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prod</a:t>
              </a:r>
            </a:p>
          </p:txBody>
        </p:sp>
        <p:sp>
          <p:nvSpPr>
            <p:cNvPr id="289823" name="Rectangle 31"/>
            <p:cNvSpPr>
              <a:spLocks noChangeArrowheads="1"/>
            </p:cNvSpPr>
            <p:nvPr/>
          </p:nvSpPr>
          <p:spPr bwMode="auto">
            <a:xfrm>
              <a:off x="1" y="2999"/>
              <a:ext cx="447"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A15</a:t>
              </a:r>
            </a:p>
          </p:txBody>
        </p:sp>
        <p:sp>
          <p:nvSpPr>
            <p:cNvPr id="289824" name="Line 32"/>
            <p:cNvSpPr>
              <a:spLocks noChangeShapeType="1"/>
            </p:cNvSpPr>
            <p:nvPr/>
          </p:nvSpPr>
          <p:spPr bwMode="auto">
            <a:xfrm>
              <a:off x="432" y="3360"/>
              <a:ext cx="1248" cy="0"/>
            </a:xfrm>
            <a:prstGeom prst="line">
              <a:avLst/>
            </a:prstGeom>
            <a:noFill/>
            <a:ln w="12700">
              <a:solidFill>
                <a:schemeClr val="tx1"/>
              </a:solidFill>
              <a:round/>
              <a:headEnd type="stealth" w="med" len="lg"/>
              <a:tailEnd type="stealth" w="med" len="lg"/>
            </a:ln>
            <a:effectLst/>
          </p:spPr>
          <p:txBody>
            <a:bodyPr wrap="none" anchor="ctr"/>
            <a:lstStyle/>
            <a:p>
              <a:endParaRPr lang="en-US"/>
            </a:p>
          </p:txBody>
        </p:sp>
        <p:sp>
          <p:nvSpPr>
            <p:cNvPr id="289825" name="Rectangle 33"/>
            <p:cNvSpPr>
              <a:spLocks noChangeArrowheads="1"/>
            </p:cNvSpPr>
            <p:nvPr/>
          </p:nvSpPr>
          <p:spPr bwMode="auto">
            <a:xfrm>
              <a:off x="758" y="3359"/>
              <a:ext cx="577" cy="212"/>
            </a:xfrm>
            <a:prstGeom prst="rect">
              <a:avLst/>
            </a:prstGeom>
            <a:noFill/>
            <a:ln w="9525">
              <a:noFill/>
              <a:miter lim="800000"/>
              <a:headEnd/>
              <a:tailEnd/>
            </a:ln>
            <a:effectLst/>
          </p:spPr>
          <p:txBody>
            <a:bodyPr wrap="none" lIns="92075" tIns="46038" rIns="92075" bIns="46038">
              <a:spAutoFit/>
            </a:bodyPr>
            <a:lstStyle/>
            <a:p>
              <a:pPr eaLnBrk="0" hangingPunct="0">
                <a:lnSpc>
                  <a:spcPct val="80000"/>
                </a:lnSpc>
                <a:spcBef>
                  <a:spcPct val="50000"/>
                </a:spcBef>
              </a:pPr>
              <a:r>
                <a:rPr lang="en-US" sz="2000" b="1">
                  <a:effectLst>
                    <a:outerShdw blurRad="38100" dist="38100" dir="2700000" algn="tl">
                      <a:srgbClr val="C0C0C0"/>
                    </a:outerShdw>
                  </a:effectLst>
                  <a:latin typeface="Times New Roman" pitchFamily="18" charset="0"/>
                </a:rPr>
                <a:t>32-bits</a:t>
              </a:r>
            </a:p>
          </p:txBody>
        </p:sp>
        <p:sp>
          <p:nvSpPr>
            <p:cNvPr id="289826" name="Rectangle 34"/>
            <p:cNvSpPr>
              <a:spLocks noChangeArrowheads="1"/>
            </p:cNvSpPr>
            <p:nvPr/>
          </p:nvSpPr>
          <p:spPr bwMode="auto">
            <a:xfrm>
              <a:off x="912" y="1774"/>
              <a:ext cx="255"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Y</a:t>
              </a:r>
            </a:p>
          </p:txBody>
        </p:sp>
        <p:sp>
          <p:nvSpPr>
            <p:cNvPr id="289827" name="Line 35"/>
            <p:cNvSpPr>
              <a:spLocks noChangeShapeType="1"/>
            </p:cNvSpPr>
            <p:nvPr/>
          </p:nvSpPr>
          <p:spPr bwMode="auto">
            <a:xfrm>
              <a:off x="432" y="1296"/>
              <a:ext cx="1248" cy="0"/>
            </a:xfrm>
            <a:prstGeom prst="line">
              <a:avLst/>
            </a:prstGeom>
            <a:noFill/>
            <a:ln w="12700">
              <a:solidFill>
                <a:schemeClr val="tx1"/>
              </a:solidFill>
              <a:round/>
              <a:headEnd type="none" w="sm" len="sm"/>
              <a:tailEnd type="none" w="sm" len="sm"/>
            </a:ln>
            <a:effectLst/>
          </p:spPr>
          <p:txBody>
            <a:bodyPr wrap="none" anchor="ctr"/>
            <a:lstStyle/>
            <a:p>
              <a:endParaRPr lang="en-US"/>
            </a:p>
          </p:txBody>
        </p:sp>
      </p:grpSp>
      <p:sp>
        <p:nvSpPr>
          <p:cNvPr id="289828" name="Rectangle 36"/>
          <p:cNvSpPr>
            <a:spLocks noChangeArrowheads="1"/>
          </p:cNvSpPr>
          <p:nvPr/>
        </p:nvSpPr>
        <p:spPr bwMode="auto">
          <a:xfrm>
            <a:off x="4799013" y="2447925"/>
            <a:ext cx="4341812" cy="2320925"/>
          </a:xfrm>
          <a:prstGeom prst="rect">
            <a:avLst/>
          </a:prstGeom>
          <a:noFill/>
          <a:ln w="9525">
            <a:noFill/>
            <a:miter lim="800000"/>
            <a:headEnd/>
            <a:tailEnd/>
          </a:ln>
          <a:effectLst/>
        </p:spPr>
        <p:txBody>
          <a:bodyPr lIns="92075" tIns="46038" rIns="92075" bIns="46038">
            <a:spAutoFit/>
          </a:bodyPr>
          <a:lstStyle/>
          <a:p>
            <a:pPr eaLnBrk="0" hangingPunct="0">
              <a:lnSpc>
                <a:spcPct val="80000"/>
              </a:lnSpc>
              <a:spcBef>
                <a:spcPct val="50000"/>
              </a:spcBef>
              <a:tabLst>
                <a:tab pos="919163" algn="l"/>
                <a:tab pos="1662113" algn="l"/>
                <a:tab pos="2281238" algn="l"/>
              </a:tabLst>
            </a:pPr>
            <a:endParaRPr lang="en-US" sz="2000">
              <a:effectLst>
                <a:outerShdw blurRad="38100" dist="38100" dir="2700000" algn="tl">
                  <a:srgbClr val="C0C0C0"/>
                </a:outerShdw>
              </a:effectLst>
              <a:latin typeface="Times New Roman" pitchFamily="18" charset="0"/>
            </a:endParaRPr>
          </a:p>
          <a:p>
            <a:pPr eaLnBrk="0" hangingPunct="0">
              <a:lnSpc>
                <a:spcPct val="80000"/>
              </a:lnSpc>
              <a:spcBef>
                <a:spcPct val="50000"/>
              </a:spcBef>
              <a:tabLst>
                <a:tab pos="919163" algn="l"/>
                <a:tab pos="1662113" algn="l"/>
                <a:tab pos="2281238" algn="l"/>
              </a:tabLst>
            </a:pPr>
            <a:endParaRPr lang="en-US" sz="2000">
              <a:effectLst>
                <a:outerShdw blurRad="38100" dist="38100" dir="2700000" algn="tl">
                  <a:srgbClr val="C0C0C0"/>
                </a:outerShdw>
              </a:effectLst>
              <a:latin typeface="Times New Roman" pitchFamily="18" charset="0"/>
            </a:endParaRPr>
          </a:p>
          <a:p>
            <a:pPr eaLnBrk="0" hangingPunct="0">
              <a:lnSpc>
                <a:spcPct val="80000"/>
              </a:lnSpc>
              <a:spcBef>
                <a:spcPct val="50000"/>
              </a:spcBef>
              <a:tabLst>
                <a:tab pos="919163" algn="l"/>
                <a:tab pos="1662113" algn="l"/>
                <a:tab pos="2281238" algn="l"/>
              </a:tabLst>
            </a:pPr>
            <a:endParaRPr lang="en-US" sz="2000">
              <a:effectLst>
                <a:outerShdw blurRad="38100" dist="38100" dir="2700000" algn="tl">
                  <a:srgbClr val="C0C0C0"/>
                </a:outerShdw>
              </a:effectLst>
              <a:latin typeface="Times New Roman" pitchFamily="18" charset="0"/>
            </a:endParaRPr>
          </a:p>
          <a:p>
            <a:pPr eaLnBrk="0" hangingPunct="0">
              <a:lnSpc>
                <a:spcPct val="80000"/>
              </a:lnSpc>
              <a:spcBef>
                <a:spcPct val="50000"/>
              </a:spcBef>
              <a:tabLst>
                <a:tab pos="919163" algn="l"/>
                <a:tab pos="1662113" algn="l"/>
                <a:tab pos="2281238" algn="l"/>
              </a:tabLst>
            </a:pPr>
            <a:r>
              <a:rPr lang="en-US" sz="2000">
                <a:effectLst>
                  <a:outerShdw blurRad="38100" dist="38100" dir="2700000" algn="tl">
                    <a:srgbClr val="C0C0C0"/>
                  </a:outerShdw>
                </a:effectLst>
                <a:latin typeface="Times New Roman" pitchFamily="18" charset="0"/>
              </a:rPr>
              <a:t>	MPY	.M	</a:t>
            </a:r>
            <a:r>
              <a:rPr lang="en-US" sz="2000" b="1">
                <a:solidFill>
                  <a:schemeClr val="tx2"/>
                </a:solidFill>
                <a:effectLst>
                  <a:outerShdw blurRad="38100" dist="38100" dir="2700000" algn="tl">
                    <a:srgbClr val="C0C0C0"/>
                  </a:outerShdw>
                </a:effectLst>
                <a:latin typeface="Times New Roman" pitchFamily="18" charset="0"/>
              </a:rPr>
              <a:t>A0, A1, A3</a:t>
            </a:r>
            <a:endParaRPr lang="en-US" sz="2000">
              <a:effectLst>
                <a:outerShdw blurRad="38100" dist="38100" dir="2700000" algn="tl">
                  <a:srgbClr val="C0C0C0"/>
                </a:outerShdw>
              </a:effectLst>
              <a:latin typeface="Times New Roman" pitchFamily="18" charset="0"/>
            </a:endParaRPr>
          </a:p>
          <a:p>
            <a:pPr eaLnBrk="0" hangingPunct="0">
              <a:lnSpc>
                <a:spcPct val="80000"/>
              </a:lnSpc>
              <a:spcBef>
                <a:spcPct val="50000"/>
              </a:spcBef>
              <a:tabLst>
                <a:tab pos="919163" algn="l"/>
                <a:tab pos="1662113" algn="l"/>
                <a:tab pos="2281238" algn="l"/>
              </a:tabLst>
            </a:pPr>
            <a:r>
              <a:rPr lang="en-US" sz="2000">
                <a:effectLst>
                  <a:outerShdw blurRad="38100" dist="38100" dir="2700000" algn="tl">
                    <a:srgbClr val="C0C0C0"/>
                  </a:outerShdw>
                </a:effectLst>
                <a:latin typeface="Times New Roman" pitchFamily="18" charset="0"/>
              </a:rPr>
              <a:t>	ADD	.L	</a:t>
            </a:r>
            <a:r>
              <a:rPr lang="en-US" sz="2000" b="1">
                <a:solidFill>
                  <a:schemeClr val="tx2"/>
                </a:solidFill>
                <a:effectLst>
                  <a:outerShdw blurRad="38100" dist="38100" dir="2700000" algn="tl">
                    <a:srgbClr val="C0C0C0"/>
                  </a:outerShdw>
                </a:effectLst>
                <a:latin typeface="Times New Roman" pitchFamily="18" charset="0"/>
              </a:rPr>
              <a:t>A4, A3, A4</a:t>
            </a:r>
            <a:endParaRPr lang="en-US" sz="2000" b="1">
              <a:effectLst>
                <a:outerShdw blurRad="38100" dist="38100" dir="2700000" algn="tl">
                  <a:srgbClr val="C0C0C0"/>
                </a:outerShdw>
              </a:effectLst>
              <a:latin typeface="Times New Roman" pitchFamily="18" charset="0"/>
            </a:endParaRPr>
          </a:p>
          <a:p>
            <a:pPr eaLnBrk="0" hangingPunct="0">
              <a:lnSpc>
                <a:spcPct val="80000"/>
              </a:lnSpc>
              <a:spcBef>
                <a:spcPct val="50000"/>
              </a:spcBef>
              <a:tabLst>
                <a:tab pos="919163" algn="l"/>
                <a:tab pos="1662113" algn="l"/>
                <a:tab pos="2281238" algn="l"/>
              </a:tabLst>
            </a:pPr>
            <a:r>
              <a:rPr lang="en-US" sz="2000">
                <a:effectLst>
                  <a:outerShdw blurRad="38100" dist="38100" dir="2700000" algn="tl">
                    <a:srgbClr val="C0C0C0"/>
                  </a:outerShdw>
                </a:effectLst>
                <a:latin typeface="Times New Roman" pitchFamily="18" charset="0"/>
              </a:rPr>
              <a:t>	</a:t>
            </a:r>
            <a:endParaRPr lang="en-US" sz="2000" b="1">
              <a:solidFill>
                <a:schemeClr val="tx2"/>
              </a:solidFill>
              <a:effectLst>
                <a:outerShdw blurRad="38100" dist="38100" dir="2700000" algn="tl">
                  <a:srgbClr val="C0C0C0"/>
                </a:outerShdw>
              </a:effectLst>
              <a:latin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noChangeArrowheads="1"/>
          </p:cNvSpPr>
          <p:nvPr>
            <p:ph type="title"/>
          </p:nvPr>
        </p:nvSpPr>
        <p:spPr>
          <a:xfrm>
            <a:off x="0" y="0"/>
            <a:ext cx="9067800" cy="762000"/>
          </a:xfrm>
          <a:noFill/>
          <a:ln/>
        </p:spPr>
        <p:txBody>
          <a:bodyPr lIns="46038" tIns="46038" rIns="46038" bIns="46038"/>
          <a:lstStyle/>
          <a:p>
            <a:r>
              <a:rPr lang="en-US"/>
              <a:t>How Do You Create the Loop?</a:t>
            </a:r>
          </a:p>
        </p:txBody>
      </p:sp>
      <p:sp>
        <p:nvSpPr>
          <p:cNvPr id="290819" name="Rectangle 3"/>
          <p:cNvSpPr>
            <a:spLocks noChangeArrowheads="1"/>
          </p:cNvSpPr>
          <p:nvPr/>
        </p:nvSpPr>
        <p:spPr bwMode="auto">
          <a:xfrm>
            <a:off x="3540125" y="2320925"/>
            <a:ext cx="795338" cy="796925"/>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lIns="92075" tIns="46038" rIns="92075" bIns="46038" anchor="ctr" anchorCtr="1"/>
          <a:lstStyle/>
          <a:p>
            <a:pPr algn="ctr" eaLnBrk="0" hangingPunct="0">
              <a:lnSpc>
                <a:spcPct val="80000"/>
              </a:lnSpc>
              <a:spcBef>
                <a:spcPct val="50000"/>
              </a:spcBef>
            </a:pPr>
            <a:r>
              <a:rPr lang="en-US" sz="2400" b="1">
                <a:effectLst>
                  <a:outerShdw blurRad="38100" dist="38100" dir="2700000" algn="tl">
                    <a:srgbClr val="FFFFFF"/>
                  </a:outerShdw>
                </a:effectLst>
                <a:latin typeface="Times New Roman" pitchFamily="18" charset="0"/>
              </a:rPr>
              <a:t>.M</a:t>
            </a:r>
          </a:p>
        </p:txBody>
      </p:sp>
      <p:sp>
        <p:nvSpPr>
          <p:cNvPr id="290820" name="Line 4"/>
          <p:cNvSpPr>
            <a:spLocks noChangeShapeType="1"/>
          </p:cNvSpPr>
          <p:nvPr/>
        </p:nvSpPr>
        <p:spPr bwMode="auto">
          <a:xfrm flipH="1">
            <a:off x="2819400" y="2743200"/>
            <a:ext cx="534988" cy="0"/>
          </a:xfrm>
          <a:prstGeom prst="line">
            <a:avLst/>
          </a:prstGeom>
          <a:noFill/>
          <a:ln w="38100">
            <a:solidFill>
              <a:schemeClr val="tx1"/>
            </a:solidFill>
            <a:round/>
            <a:headEnd type="triangle" w="med" len="med"/>
            <a:tailEnd type="triangle" w="med" len="med"/>
          </a:ln>
          <a:effectLst/>
        </p:spPr>
        <p:txBody>
          <a:bodyPr wrap="none" anchor="ctr"/>
          <a:lstStyle/>
          <a:p>
            <a:endParaRPr lang="en-US"/>
          </a:p>
        </p:txBody>
      </p:sp>
      <p:sp>
        <p:nvSpPr>
          <p:cNvPr id="290821" name="Rectangle 5"/>
          <p:cNvSpPr>
            <a:spLocks noChangeArrowheads="1"/>
          </p:cNvSpPr>
          <p:nvPr/>
        </p:nvSpPr>
        <p:spPr bwMode="auto">
          <a:xfrm>
            <a:off x="3540125" y="3311525"/>
            <a:ext cx="795338" cy="796925"/>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lIns="92075" tIns="46038" rIns="92075" bIns="46038" anchor="ctr"/>
          <a:lstStyle/>
          <a:p>
            <a:pPr algn="ctr" eaLnBrk="0" hangingPunct="0">
              <a:lnSpc>
                <a:spcPct val="80000"/>
              </a:lnSpc>
              <a:spcBef>
                <a:spcPct val="50000"/>
              </a:spcBef>
            </a:pPr>
            <a:r>
              <a:rPr lang="en-US" sz="2400" b="1">
                <a:effectLst>
                  <a:outerShdw blurRad="38100" dist="38100" dir="2700000" algn="tl">
                    <a:srgbClr val="FFFFFF"/>
                  </a:outerShdw>
                </a:effectLst>
                <a:latin typeface="Times New Roman" pitchFamily="18" charset="0"/>
              </a:rPr>
              <a:t>.L</a:t>
            </a:r>
          </a:p>
        </p:txBody>
      </p:sp>
      <p:sp>
        <p:nvSpPr>
          <p:cNvPr id="290822" name="Line 6"/>
          <p:cNvSpPr>
            <a:spLocks noChangeShapeType="1"/>
          </p:cNvSpPr>
          <p:nvPr/>
        </p:nvSpPr>
        <p:spPr bwMode="auto">
          <a:xfrm flipH="1">
            <a:off x="2819400" y="3733800"/>
            <a:ext cx="534988" cy="0"/>
          </a:xfrm>
          <a:prstGeom prst="line">
            <a:avLst/>
          </a:prstGeom>
          <a:noFill/>
          <a:ln w="38100">
            <a:solidFill>
              <a:schemeClr val="tx1"/>
            </a:solidFill>
            <a:round/>
            <a:headEnd type="triangle" w="med" len="med"/>
            <a:tailEnd type="triangle" w="med" len="med"/>
          </a:ln>
          <a:effectLst/>
        </p:spPr>
        <p:txBody>
          <a:bodyPr wrap="none" anchor="ctr"/>
          <a:lstStyle/>
          <a:p>
            <a:endParaRPr lang="en-US"/>
          </a:p>
        </p:txBody>
      </p:sp>
      <p:sp>
        <p:nvSpPr>
          <p:cNvPr id="290823" name="Rectangle 7"/>
          <p:cNvSpPr>
            <a:spLocks noChangeArrowheads="1"/>
          </p:cNvSpPr>
          <p:nvPr/>
        </p:nvSpPr>
        <p:spPr bwMode="auto">
          <a:xfrm>
            <a:off x="4721225" y="990600"/>
            <a:ext cx="4267200" cy="4876800"/>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pPr algn="ctr" eaLnBrk="0" hangingPunct="0">
              <a:lnSpc>
                <a:spcPct val="80000"/>
              </a:lnSpc>
              <a:spcBef>
                <a:spcPct val="50000"/>
              </a:spcBef>
            </a:pPr>
            <a:endParaRPr lang="en-US" sz="2400" b="1">
              <a:effectLst>
                <a:outerShdw blurRad="38100" dist="38100" dir="2700000" algn="tl">
                  <a:srgbClr val="FFFFFF"/>
                </a:outerShdw>
              </a:effectLst>
              <a:latin typeface="Times New Roman" pitchFamily="18" charset="0"/>
            </a:endParaRPr>
          </a:p>
        </p:txBody>
      </p:sp>
      <p:grpSp>
        <p:nvGrpSpPr>
          <p:cNvPr id="290824" name="Group 8"/>
          <p:cNvGrpSpPr>
            <a:grpSpLocks/>
          </p:cNvGrpSpPr>
          <p:nvPr/>
        </p:nvGrpSpPr>
        <p:grpSpPr bwMode="auto">
          <a:xfrm>
            <a:off x="5676900" y="1098550"/>
            <a:ext cx="2905125" cy="958850"/>
            <a:chOff x="3530" y="528"/>
            <a:chExt cx="1830" cy="604"/>
          </a:xfrm>
        </p:grpSpPr>
        <p:sp>
          <p:nvSpPr>
            <p:cNvPr id="290825" name="Rectangle 9"/>
            <p:cNvSpPr>
              <a:spLocks noChangeArrowheads="1"/>
            </p:cNvSpPr>
            <p:nvPr/>
          </p:nvSpPr>
          <p:spPr bwMode="auto">
            <a:xfrm>
              <a:off x="3530" y="720"/>
              <a:ext cx="550" cy="224"/>
            </a:xfrm>
            <a:prstGeom prst="rect">
              <a:avLst/>
            </a:prstGeom>
            <a:noFill/>
            <a:ln w="9525">
              <a:noFill/>
              <a:miter lim="800000"/>
              <a:headEnd/>
              <a:tailEnd/>
            </a:ln>
            <a:effectLst/>
          </p:spPr>
          <p:txBody>
            <a:bodyPr lIns="111125" tIns="55562" rIns="111125" bIns="55562">
              <a:spAutoFit/>
            </a:bodyPr>
            <a:lstStyle/>
            <a:p>
              <a:pPr defTabSz="1316038" eaLnBrk="0" hangingPunct="0">
                <a:lnSpc>
                  <a:spcPct val="80000"/>
                </a:lnSpc>
                <a:spcBef>
                  <a:spcPct val="50000"/>
                </a:spcBef>
              </a:pPr>
              <a:r>
                <a:rPr lang="en-US" sz="2000" b="1">
                  <a:effectLst>
                    <a:outerShdw blurRad="38100" dist="38100" dir="2700000" algn="tl">
                      <a:srgbClr val="C0C0C0"/>
                    </a:outerShdw>
                  </a:effectLst>
                  <a:latin typeface="Times New Roman" pitchFamily="18" charset="0"/>
                </a:rPr>
                <a:t>Y   =</a:t>
              </a:r>
            </a:p>
          </p:txBody>
        </p:sp>
        <p:sp>
          <p:nvSpPr>
            <p:cNvPr id="290826" name="Rectangle 10"/>
            <p:cNvSpPr>
              <a:spLocks noChangeArrowheads="1"/>
            </p:cNvSpPr>
            <p:nvPr/>
          </p:nvSpPr>
          <p:spPr bwMode="auto">
            <a:xfrm>
              <a:off x="4059" y="528"/>
              <a:ext cx="370" cy="193"/>
            </a:xfrm>
            <a:prstGeom prst="rect">
              <a:avLst/>
            </a:prstGeom>
            <a:noFill/>
            <a:ln w="9525">
              <a:noFill/>
              <a:miter lim="800000"/>
              <a:headEnd/>
              <a:tailEnd/>
            </a:ln>
            <a:effectLst/>
          </p:spPr>
          <p:txBody>
            <a:bodyPr lIns="111125" tIns="55562" rIns="111125" bIns="55562">
              <a:spAutoFit/>
            </a:bodyPr>
            <a:lstStyle/>
            <a:p>
              <a:pPr algn="ctr" defTabSz="1316038" eaLnBrk="0" hangingPunct="0">
                <a:lnSpc>
                  <a:spcPct val="80000"/>
                </a:lnSpc>
                <a:spcBef>
                  <a:spcPct val="50000"/>
                </a:spcBef>
              </a:pPr>
              <a:r>
                <a:rPr lang="en-US" sz="1600" b="1">
                  <a:effectLst>
                    <a:outerShdw blurRad="38100" dist="38100" dir="2700000" algn="tl">
                      <a:srgbClr val="C0C0C0"/>
                    </a:outerShdw>
                  </a:effectLst>
                  <a:latin typeface="Times New Roman" pitchFamily="18" charset="0"/>
                </a:rPr>
                <a:t>40</a:t>
              </a:r>
            </a:p>
          </p:txBody>
        </p:sp>
        <p:sp>
          <p:nvSpPr>
            <p:cNvPr id="290827" name="Rectangle 11"/>
            <p:cNvSpPr>
              <a:spLocks noChangeArrowheads="1"/>
            </p:cNvSpPr>
            <p:nvPr/>
          </p:nvSpPr>
          <p:spPr bwMode="auto">
            <a:xfrm>
              <a:off x="3855" y="717"/>
              <a:ext cx="1505" cy="254"/>
            </a:xfrm>
            <a:prstGeom prst="rect">
              <a:avLst/>
            </a:prstGeom>
            <a:noFill/>
            <a:ln w="9525">
              <a:noFill/>
              <a:miter lim="800000"/>
              <a:headEnd/>
              <a:tailEnd/>
            </a:ln>
            <a:effectLst/>
          </p:spPr>
          <p:txBody>
            <a:bodyPr lIns="111125" tIns="55562" rIns="111125" bIns="55562">
              <a:spAutoFit/>
            </a:bodyPr>
            <a:lstStyle/>
            <a:p>
              <a:pPr algn="ctr" defTabSz="1316038" eaLnBrk="0" hangingPunct="0">
                <a:lnSpc>
                  <a:spcPct val="80000"/>
                </a:lnSpc>
                <a:spcBef>
                  <a:spcPct val="50000"/>
                </a:spcBef>
                <a:buClr>
                  <a:schemeClr val="tx1"/>
                </a:buClr>
                <a:buSzPct val="105000"/>
                <a:buFont typeface="Symbol" pitchFamily="18" charset="2"/>
                <a:buChar char="å"/>
              </a:pPr>
              <a:r>
                <a:rPr lang="en-US" sz="2400" b="1">
                  <a:effectLst>
                    <a:outerShdw blurRad="38100" dist="38100" dir="2700000" algn="tl">
                      <a:srgbClr val="C0C0C0"/>
                    </a:outerShdw>
                  </a:effectLst>
                  <a:latin typeface="Times New Roman" pitchFamily="18" charset="0"/>
                </a:rPr>
                <a:t>    a</a:t>
              </a:r>
              <a:r>
                <a:rPr lang="en-US" sz="2400" b="1" baseline="-25000">
                  <a:effectLst>
                    <a:outerShdw blurRad="38100" dist="38100" dir="2700000" algn="tl">
                      <a:srgbClr val="C0C0C0"/>
                    </a:outerShdw>
                  </a:effectLst>
                  <a:latin typeface="Times New Roman" pitchFamily="18" charset="0"/>
                </a:rPr>
                <a:t>n</a:t>
              </a:r>
              <a:r>
                <a:rPr lang="en-US" sz="2400" b="1">
                  <a:effectLst>
                    <a:outerShdw blurRad="38100" dist="38100" dir="2700000" algn="tl">
                      <a:srgbClr val="C0C0C0"/>
                    </a:outerShdw>
                  </a:effectLst>
                  <a:latin typeface="Times New Roman" pitchFamily="18" charset="0"/>
                </a:rPr>
                <a:t>    x</a:t>
              </a:r>
              <a:r>
                <a:rPr lang="en-US" sz="2400" b="1" baseline="-25000">
                  <a:effectLst>
                    <a:outerShdw blurRad="38100" dist="38100" dir="2700000" algn="tl">
                      <a:srgbClr val="C0C0C0"/>
                    </a:outerShdw>
                  </a:effectLst>
                  <a:latin typeface="Times New Roman" pitchFamily="18" charset="0"/>
                </a:rPr>
                <a:t>n</a:t>
              </a:r>
            </a:p>
          </p:txBody>
        </p:sp>
        <p:sp>
          <p:nvSpPr>
            <p:cNvPr id="290828" name="Rectangle 12"/>
            <p:cNvSpPr>
              <a:spLocks noChangeArrowheads="1"/>
            </p:cNvSpPr>
            <p:nvPr/>
          </p:nvSpPr>
          <p:spPr bwMode="auto">
            <a:xfrm>
              <a:off x="3558" y="939"/>
              <a:ext cx="1376" cy="193"/>
            </a:xfrm>
            <a:prstGeom prst="rect">
              <a:avLst/>
            </a:prstGeom>
            <a:noFill/>
            <a:ln w="9525">
              <a:noFill/>
              <a:miter lim="800000"/>
              <a:headEnd/>
              <a:tailEnd/>
            </a:ln>
            <a:effectLst/>
          </p:spPr>
          <p:txBody>
            <a:bodyPr lIns="111125" tIns="55562" rIns="111125" bIns="55562">
              <a:spAutoFit/>
            </a:bodyPr>
            <a:lstStyle/>
            <a:p>
              <a:pPr algn="ctr" defTabSz="1316038" eaLnBrk="0" hangingPunct="0">
                <a:lnSpc>
                  <a:spcPct val="80000"/>
                </a:lnSpc>
                <a:spcBef>
                  <a:spcPct val="50000"/>
                </a:spcBef>
              </a:pPr>
              <a:r>
                <a:rPr lang="en-US" sz="1600" b="1">
                  <a:effectLst>
                    <a:outerShdw blurRad="38100" dist="38100" dir="2700000" algn="tl">
                      <a:srgbClr val="C0C0C0"/>
                    </a:outerShdw>
                  </a:effectLst>
                  <a:latin typeface="Times New Roman" pitchFamily="18" charset="0"/>
                </a:rPr>
                <a:t>n  =  1</a:t>
              </a:r>
            </a:p>
          </p:txBody>
        </p:sp>
        <p:sp>
          <p:nvSpPr>
            <p:cNvPr id="290829" name="Rectangle 13"/>
            <p:cNvSpPr>
              <a:spLocks noChangeArrowheads="1"/>
            </p:cNvSpPr>
            <p:nvPr/>
          </p:nvSpPr>
          <p:spPr bwMode="auto">
            <a:xfrm>
              <a:off x="4650" y="742"/>
              <a:ext cx="212" cy="242"/>
            </a:xfrm>
            <a:prstGeom prst="rect">
              <a:avLst/>
            </a:prstGeom>
            <a:noFill/>
            <a:ln w="9525">
              <a:noFill/>
              <a:miter lim="800000"/>
              <a:headEnd/>
              <a:tailEnd/>
            </a:ln>
            <a:effectLst/>
          </p:spPr>
          <p:txBody>
            <a:bodyPr wrap="none" lIns="92075" tIns="46038" rIns="92075" bIns="46038">
              <a:spAutoFit/>
            </a:bodyPr>
            <a:lstStyle/>
            <a:p>
              <a:pP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t>
              </a:r>
            </a:p>
          </p:txBody>
        </p:sp>
      </p:grpSp>
      <p:sp>
        <p:nvSpPr>
          <p:cNvPr id="290830" name="Rectangle 14"/>
          <p:cNvSpPr>
            <a:spLocks noChangeArrowheads="1"/>
          </p:cNvSpPr>
          <p:nvPr/>
        </p:nvSpPr>
        <p:spPr bwMode="auto">
          <a:xfrm>
            <a:off x="4457700" y="2447925"/>
            <a:ext cx="4341813" cy="2097088"/>
          </a:xfrm>
          <a:prstGeom prst="rect">
            <a:avLst/>
          </a:prstGeom>
          <a:noFill/>
          <a:ln w="9525">
            <a:noFill/>
            <a:miter lim="800000"/>
            <a:headEnd/>
            <a:tailEnd/>
          </a:ln>
          <a:effectLst/>
        </p:spPr>
        <p:txBody>
          <a:bodyPr lIns="92075" tIns="46038" rIns="92075" bIns="46038">
            <a:spAutoFit/>
          </a:bodyPr>
          <a:lstStyle/>
          <a:p>
            <a:pPr eaLnBrk="0" hangingPunct="0">
              <a:lnSpc>
                <a:spcPct val="80000"/>
              </a:lnSpc>
              <a:spcBef>
                <a:spcPct val="50000"/>
              </a:spcBef>
            </a:pPr>
            <a:endParaRPr lang="en-US">
              <a:effectLst>
                <a:outerShdw blurRad="38100" dist="38100" dir="2700000" algn="tl">
                  <a:srgbClr val="C0C0C0"/>
                </a:outerShdw>
              </a:effectLst>
              <a:latin typeface="Times New Roman" pitchFamily="18" charset="0"/>
            </a:endParaRPr>
          </a:p>
          <a:p>
            <a:pPr eaLnBrk="0" hangingPunct="0">
              <a:lnSpc>
                <a:spcPct val="80000"/>
              </a:lnSpc>
              <a:spcBef>
                <a:spcPct val="50000"/>
              </a:spcBef>
            </a:pPr>
            <a:endParaRPr lang="en-US">
              <a:effectLst>
                <a:outerShdw blurRad="38100" dist="38100" dir="2700000" algn="tl">
                  <a:srgbClr val="C0C0C0"/>
                </a:outerShdw>
              </a:effectLst>
              <a:latin typeface="Times New Roman" pitchFamily="18" charset="0"/>
            </a:endParaRPr>
          </a:p>
          <a:p>
            <a:pPr eaLnBrk="0" hangingPunct="0">
              <a:lnSpc>
                <a:spcPct val="80000"/>
              </a:lnSpc>
              <a:spcBef>
                <a:spcPct val="50000"/>
              </a:spcBef>
            </a:pPr>
            <a:endParaRPr lang="en-US">
              <a:effectLst>
                <a:outerShdw blurRad="38100" dist="38100" dir="2700000" algn="tl">
                  <a:srgbClr val="C0C0C0"/>
                </a:outerShdw>
              </a:effectLst>
              <a:latin typeface="Times New Roman" pitchFamily="18" charset="0"/>
            </a:endParaRPr>
          </a:p>
          <a:p>
            <a:pPr eaLnBrk="0" hangingPunct="0">
              <a:lnSpc>
                <a:spcPct val="80000"/>
              </a:lnSpc>
              <a:spcBef>
                <a:spcPct val="50000"/>
              </a:spcBef>
            </a:pPr>
            <a:r>
              <a:rPr lang="en-US">
                <a:effectLst>
                  <a:outerShdw blurRad="38100" dist="38100" dir="2700000" algn="tl">
                    <a:srgbClr val="C0C0C0"/>
                  </a:outerShdw>
                </a:effectLst>
                <a:latin typeface="Times New Roman" pitchFamily="18" charset="0"/>
              </a:rPr>
              <a:t>	MPY	.M	A0, A1, A3</a:t>
            </a:r>
          </a:p>
          <a:p>
            <a:pPr eaLnBrk="0" hangingPunct="0">
              <a:lnSpc>
                <a:spcPct val="80000"/>
              </a:lnSpc>
              <a:spcBef>
                <a:spcPct val="50000"/>
              </a:spcBef>
            </a:pPr>
            <a:r>
              <a:rPr lang="en-US">
                <a:effectLst>
                  <a:outerShdw blurRad="38100" dist="38100" dir="2700000" algn="tl">
                    <a:srgbClr val="C0C0C0"/>
                  </a:outerShdw>
                </a:effectLst>
                <a:latin typeface="Times New Roman" pitchFamily="18" charset="0"/>
              </a:rPr>
              <a:t>	ADD	.L	A4, A3, A4</a:t>
            </a:r>
            <a:endParaRPr lang="en-US" b="1">
              <a:effectLst>
                <a:outerShdw blurRad="38100" dist="38100" dir="2700000" algn="tl">
                  <a:srgbClr val="C0C0C0"/>
                </a:outerShdw>
              </a:effectLst>
              <a:latin typeface="Times New Roman" pitchFamily="18" charset="0"/>
            </a:endParaRPr>
          </a:p>
          <a:p>
            <a:pPr eaLnBrk="0" hangingPunct="0">
              <a:lnSpc>
                <a:spcPct val="80000"/>
              </a:lnSpc>
              <a:spcBef>
                <a:spcPct val="50000"/>
              </a:spcBef>
            </a:pPr>
            <a:r>
              <a:rPr lang="en-US">
                <a:effectLst>
                  <a:outerShdw blurRad="38100" dist="38100" dir="2700000" algn="tl">
                    <a:srgbClr val="C0C0C0"/>
                  </a:outerShdw>
                </a:effectLst>
                <a:latin typeface="Times New Roman" pitchFamily="18" charset="0"/>
              </a:rPr>
              <a:t>	</a:t>
            </a:r>
            <a:endParaRPr lang="en-US" b="1">
              <a:solidFill>
                <a:schemeClr val="tx2"/>
              </a:solidFill>
              <a:effectLst>
                <a:outerShdw blurRad="38100" dist="38100" dir="2700000" algn="tl">
                  <a:srgbClr val="C0C0C0"/>
                </a:outerShdw>
              </a:effectLst>
              <a:latin typeface="Times New Roman" pitchFamily="18" charset="0"/>
            </a:endParaRPr>
          </a:p>
        </p:txBody>
      </p:sp>
      <p:sp>
        <p:nvSpPr>
          <p:cNvPr id="290831" name="Text Box 15"/>
          <p:cNvSpPr txBox="1">
            <a:spLocks noChangeArrowheads="1"/>
          </p:cNvSpPr>
          <p:nvPr/>
        </p:nvSpPr>
        <p:spPr bwMode="auto">
          <a:xfrm>
            <a:off x="6311900" y="4635500"/>
            <a:ext cx="1014413" cy="384175"/>
          </a:xfrm>
          <a:prstGeom prst="rect">
            <a:avLst/>
          </a:prstGeom>
          <a:noFill/>
          <a:ln w="12700">
            <a:noFill/>
            <a:miter lim="800000"/>
            <a:headEnd type="none" w="sm" len="sm"/>
            <a:tailEnd type="none" w="sm" len="sm"/>
          </a:ln>
          <a:effectLst/>
        </p:spPr>
        <p:txBody>
          <a:bodyPr wrap="none">
            <a:spAutoFit/>
          </a:bodyPr>
          <a:lstStyle/>
          <a:p>
            <a:pPr eaLnBrk="0" hangingPunct="0">
              <a:lnSpc>
                <a:spcPct val="80000"/>
              </a:lnSpc>
              <a:spcBef>
                <a:spcPct val="50000"/>
              </a:spcBef>
            </a:pPr>
            <a:r>
              <a:rPr lang="en-US" sz="2400" b="1">
                <a:solidFill>
                  <a:schemeClr val="tx2"/>
                </a:solidFill>
                <a:effectLst>
                  <a:outerShdw blurRad="38100" dist="38100" dir="2700000" algn="tl">
                    <a:srgbClr val="C0C0C0"/>
                  </a:outerShdw>
                </a:effectLst>
                <a:latin typeface="Times New Roman" pitchFamily="18" charset="0"/>
              </a:rPr>
              <a:t>Loop?</a:t>
            </a:r>
          </a:p>
        </p:txBody>
      </p:sp>
      <p:grpSp>
        <p:nvGrpSpPr>
          <p:cNvPr id="290832" name="Group 16"/>
          <p:cNvGrpSpPr>
            <a:grpSpLocks/>
          </p:cNvGrpSpPr>
          <p:nvPr/>
        </p:nvGrpSpPr>
        <p:grpSpPr bwMode="auto">
          <a:xfrm>
            <a:off x="1588" y="877888"/>
            <a:ext cx="2720975" cy="4791075"/>
            <a:chOff x="1" y="553"/>
            <a:chExt cx="1714" cy="3018"/>
          </a:xfrm>
        </p:grpSpPr>
        <p:sp>
          <p:nvSpPr>
            <p:cNvPr id="290833" name="Rectangle 17"/>
            <p:cNvSpPr>
              <a:spLocks noChangeArrowheads="1"/>
            </p:cNvSpPr>
            <p:nvPr/>
          </p:nvSpPr>
          <p:spPr bwMode="auto">
            <a:xfrm>
              <a:off x="422" y="820"/>
              <a:ext cx="1240" cy="2392"/>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290834" name="Line 18"/>
            <p:cNvSpPr>
              <a:spLocks noChangeShapeType="1"/>
            </p:cNvSpPr>
            <p:nvPr/>
          </p:nvSpPr>
          <p:spPr bwMode="auto">
            <a:xfrm>
              <a:off x="432" y="1056"/>
              <a:ext cx="124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90835" name="Line 19"/>
            <p:cNvSpPr>
              <a:spLocks noChangeShapeType="1"/>
            </p:cNvSpPr>
            <p:nvPr/>
          </p:nvSpPr>
          <p:spPr bwMode="auto">
            <a:xfrm>
              <a:off x="432" y="1536"/>
              <a:ext cx="124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90836" name="Line 20"/>
            <p:cNvSpPr>
              <a:spLocks noChangeShapeType="1"/>
            </p:cNvSpPr>
            <p:nvPr/>
          </p:nvSpPr>
          <p:spPr bwMode="auto">
            <a:xfrm>
              <a:off x="432" y="1776"/>
              <a:ext cx="124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90837" name="Line 21"/>
            <p:cNvSpPr>
              <a:spLocks noChangeShapeType="1"/>
            </p:cNvSpPr>
            <p:nvPr/>
          </p:nvSpPr>
          <p:spPr bwMode="auto">
            <a:xfrm>
              <a:off x="432" y="2016"/>
              <a:ext cx="124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90838" name="Rectangle 22"/>
            <p:cNvSpPr>
              <a:spLocks noChangeArrowheads="1"/>
            </p:cNvSpPr>
            <p:nvPr/>
          </p:nvSpPr>
          <p:spPr bwMode="auto">
            <a:xfrm>
              <a:off x="99" y="841"/>
              <a:ext cx="351"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A0</a:t>
              </a:r>
            </a:p>
          </p:txBody>
        </p:sp>
        <p:sp>
          <p:nvSpPr>
            <p:cNvPr id="290839" name="Rectangle 23"/>
            <p:cNvSpPr>
              <a:spLocks noChangeArrowheads="1"/>
            </p:cNvSpPr>
            <p:nvPr/>
          </p:nvSpPr>
          <p:spPr bwMode="auto">
            <a:xfrm>
              <a:off x="99" y="1081"/>
              <a:ext cx="351"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A1</a:t>
              </a:r>
            </a:p>
          </p:txBody>
        </p:sp>
        <p:sp>
          <p:nvSpPr>
            <p:cNvPr id="290840" name="Rectangle 24"/>
            <p:cNvSpPr>
              <a:spLocks noChangeArrowheads="1"/>
            </p:cNvSpPr>
            <p:nvPr/>
          </p:nvSpPr>
          <p:spPr bwMode="auto">
            <a:xfrm>
              <a:off x="99" y="1321"/>
              <a:ext cx="351"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A2</a:t>
              </a:r>
            </a:p>
          </p:txBody>
        </p:sp>
        <p:sp>
          <p:nvSpPr>
            <p:cNvPr id="290841" name="Rectangle 25"/>
            <p:cNvSpPr>
              <a:spLocks noChangeArrowheads="1"/>
            </p:cNvSpPr>
            <p:nvPr/>
          </p:nvSpPr>
          <p:spPr bwMode="auto">
            <a:xfrm>
              <a:off x="99" y="1561"/>
              <a:ext cx="351"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A3</a:t>
              </a:r>
            </a:p>
          </p:txBody>
        </p:sp>
        <p:sp>
          <p:nvSpPr>
            <p:cNvPr id="290842" name="Rectangle 26"/>
            <p:cNvSpPr>
              <a:spLocks noChangeArrowheads="1"/>
            </p:cNvSpPr>
            <p:nvPr/>
          </p:nvSpPr>
          <p:spPr bwMode="auto">
            <a:xfrm>
              <a:off x="99" y="1801"/>
              <a:ext cx="351"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A4</a:t>
              </a:r>
            </a:p>
          </p:txBody>
        </p:sp>
        <p:sp>
          <p:nvSpPr>
            <p:cNvPr id="290843" name="Rectangle 27"/>
            <p:cNvSpPr>
              <a:spLocks noChangeArrowheads="1"/>
            </p:cNvSpPr>
            <p:nvPr/>
          </p:nvSpPr>
          <p:spPr bwMode="auto">
            <a:xfrm>
              <a:off x="374" y="553"/>
              <a:ext cx="1341" cy="242"/>
            </a:xfrm>
            <a:prstGeom prst="rect">
              <a:avLst/>
            </a:prstGeom>
            <a:noFill/>
            <a:ln w="9525">
              <a:noFill/>
              <a:miter lim="800000"/>
              <a:headEnd/>
              <a:tailEnd/>
            </a:ln>
            <a:effectLst/>
          </p:spPr>
          <p:txBody>
            <a:bodyPr wrap="none" lIns="92075" tIns="46038" rIns="92075" bIns="46038">
              <a:spAutoFit/>
            </a:bodyPr>
            <a:lstStyle/>
            <a:p>
              <a:pP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Register File A</a:t>
              </a:r>
            </a:p>
          </p:txBody>
        </p:sp>
        <p:sp>
          <p:nvSpPr>
            <p:cNvPr id="290844" name="Line 28"/>
            <p:cNvSpPr>
              <a:spLocks noChangeShapeType="1"/>
            </p:cNvSpPr>
            <p:nvPr/>
          </p:nvSpPr>
          <p:spPr bwMode="auto">
            <a:xfrm>
              <a:off x="432" y="2976"/>
              <a:ext cx="124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90845" name="Rectangle 29"/>
            <p:cNvSpPr>
              <a:spLocks noChangeArrowheads="1"/>
            </p:cNvSpPr>
            <p:nvPr/>
          </p:nvSpPr>
          <p:spPr bwMode="auto">
            <a:xfrm>
              <a:off x="966" y="2207"/>
              <a:ext cx="180" cy="520"/>
            </a:xfrm>
            <a:prstGeom prst="rect">
              <a:avLst/>
            </a:prstGeom>
            <a:noFill/>
            <a:ln w="9525">
              <a:noFill/>
              <a:miter lim="800000"/>
              <a:headEnd/>
              <a:tailEnd/>
            </a:ln>
            <a:effectLst/>
          </p:spPr>
          <p:txBody>
            <a:bodyPr wrap="none" lIns="92075" tIns="46038" rIns="92075" bIns="46038">
              <a:spAutoFit/>
            </a:bodyPr>
            <a:lstStyle/>
            <a:p>
              <a:pPr algn="ctr" eaLnBrk="0" hangingPunct="0">
                <a:lnSpc>
                  <a:spcPct val="50000"/>
                </a:lnSpc>
                <a:spcBef>
                  <a:spcPct val="50000"/>
                </a:spcBef>
              </a:pPr>
              <a:r>
                <a:rPr lang="en-US" sz="3200" b="1">
                  <a:effectLst>
                    <a:outerShdw blurRad="38100" dist="38100" dir="2700000" algn="tl">
                      <a:srgbClr val="C0C0C0"/>
                    </a:outerShdw>
                  </a:effectLst>
                  <a:latin typeface="Times New Roman" pitchFamily="18" charset="0"/>
                </a:rPr>
                <a:t>.</a:t>
              </a:r>
              <a:br>
                <a:rPr lang="en-US" sz="3200" b="1">
                  <a:effectLst>
                    <a:outerShdw blurRad="38100" dist="38100" dir="2700000" algn="tl">
                      <a:srgbClr val="C0C0C0"/>
                    </a:outerShdw>
                  </a:effectLst>
                  <a:latin typeface="Times New Roman" pitchFamily="18" charset="0"/>
                </a:rPr>
              </a:br>
              <a:r>
                <a:rPr lang="en-US" sz="3200" b="1">
                  <a:effectLst>
                    <a:outerShdw blurRad="38100" dist="38100" dir="2700000" algn="tl">
                      <a:srgbClr val="C0C0C0"/>
                    </a:outerShdw>
                  </a:effectLst>
                  <a:latin typeface="Times New Roman" pitchFamily="18" charset="0"/>
                </a:rPr>
                <a:t>.</a:t>
              </a:r>
              <a:br>
                <a:rPr lang="en-US" sz="3200" b="1">
                  <a:effectLst>
                    <a:outerShdw blurRad="38100" dist="38100" dir="2700000" algn="tl">
                      <a:srgbClr val="C0C0C0"/>
                    </a:outerShdw>
                  </a:effectLst>
                  <a:latin typeface="Times New Roman" pitchFamily="18" charset="0"/>
                </a:rPr>
              </a:br>
              <a:r>
                <a:rPr lang="en-US" sz="3200" b="1">
                  <a:effectLst>
                    <a:outerShdw blurRad="38100" dist="38100" dir="2700000" algn="tl">
                      <a:srgbClr val="C0C0C0"/>
                    </a:outerShdw>
                  </a:effectLst>
                  <a:latin typeface="Times New Roman" pitchFamily="18" charset="0"/>
                </a:rPr>
                <a:t>.</a:t>
              </a:r>
            </a:p>
          </p:txBody>
        </p:sp>
        <p:sp>
          <p:nvSpPr>
            <p:cNvPr id="290846" name="Rectangle 30"/>
            <p:cNvSpPr>
              <a:spLocks noChangeArrowheads="1"/>
            </p:cNvSpPr>
            <p:nvPr/>
          </p:nvSpPr>
          <p:spPr bwMode="auto">
            <a:xfrm>
              <a:off x="950" y="841"/>
              <a:ext cx="212"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a:t>
              </a:r>
            </a:p>
          </p:txBody>
        </p:sp>
        <p:sp>
          <p:nvSpPr>
            <p:cNvPr id="290847" name="Rectangle 31"/>
            <p:cNvSpPr>
              <a:spLocks noChangeArrowheads="1"/>
            </p:cNvSpPr>
            <p:nvPr/>
          </p:nvSpPr>
          <p:spPr bwMode="auto">
            <a:xfrm>
              <a:off x="950" y="1067"/>
              <a:ext cx="212"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x</a:t>
              </a:r>
            </a:p>
          </p:txBody>
        </p:sp>
        <p:sp>
          <p:nvSpPr>
            <p:cNvPr id="290848" name="Rectangle 32"/>
            <p:cNvSpPr>
              <a:spLocks noChangeArrowheads="1"/>
            </p:cNvSpPr>
            <p:nvPr/>
          </p:nvSpPr>
          <p:spPr bwMode="auto">
            <a:xfrm>
              <a:off x="798" y="1539"/>
              <a:ext cx="511"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prod</a:t>
              </a:r>
            </a:p>
          </p:txBody>
        </p:sp>
        <p:sp>
          <p:nvSpPr>
            <p:cNvPr id="290849" name="Rectangle 33"/>
            <p:cNvSpPr>
              <a:spLocks noChangeArrowheads="1"/>
            </p:cNvSpPr>
            <p:nvPr/>
          </p:nvSpPr>
          <p:spPr bwMode="auto">
            <a:xfrm>
              <a:off x="1" y="2999"/>
              <a:ext cx="447"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A15</a:t>
              </a:r>
            </a:p>
          </p:txBody>
        </p:sp>
        <p:sp>
          <p:nvSpPr>
            <p:cNvPr id="290850" name="Line 34"/>
            <p:cNvSpPr>
              <a:spLocks noChangeShapeType="1"/>
            </p:cNvSpPr>
            <p:nvPr/>
          </p:nvSpPr>
          <p:spPr bwMode="auto">
            <a:xfrm>
              <a:off x="432" y="3360"/>
              <a:ext cx="1248" cy="0"/>
            </a:xfrm>
            <a:prstGeom prst="line">
              <a:avLst/>
            </a:prstGeom>
            <a:noFill/>
            <a:ln w="12700">
              <a:solidFill>
                <a:schemeClr val="tx1"/>
              </a:solidFill>
              <a:round/>
              <a:headEnd type="stealth" w="med" len="lg"/>
              <a:tailEnd type="stealth" w="med" len="lg"/>
            </a:ln>
            <a:effectLst/>
          </p:spPr>
          <p:txBody>
            <a:bodyPr wrap="none" anchor="ctr"/>
            <a:lstStyle/>
            <a:p>
              <a:endParaRPr lang="en-US"/>
            </a:p>
          </p:txBody>
        </p:sp>
        <p:sp>
          <p:nvSpPr>
            <p:cNvPr id="290851" name="Rectangle 35"/>
            <p:cNvSpPr>
              <a:spLocks noChangeArrowheads="1"/>
            </p:cNvSpPr>
            <p:nvPr/>
          </p:nvSpPr>
          <p:spPr bwMode="auto">
            <a:xfrm>
              <a:off x="758" y="3359"/>
              <a:ext cx="577" cy="212"/>
            </a:xfrm>
            <a:prstGeom prst="rect">
              <a:avLst/>
            </a:prstGeom>
            <a:noFill/>
            <a:ln w="9525">
              <a:noFill/>
              <a:miter lim="800000"/>
              <a:headEnd/>
              <a:tailEnd/>
            </a:ln>
            <a:effectLst/>
          </p:spPr>
          <p:txBody>
            <a:bodyPr wrap="none" lIns="92075" tIns="46038" rIns="92075" bIns="46038">
              <a:spAutoFit/>
            </a:bodyPr>
            <a:lstStyle/>
            <a:p>
              <a:pPr eaLnBrk="0" hangingPunct="0">
                <a:lnSpc>
                  <a:spcPct val="80000"/>
                </a:lnSpc>
                <a:spcBef>
                  <a:spcPct val="50000"/>
                </a:spcBef>
              </a:pPr>
              <a:r>
                <a:rPr lang="en-US" sz="2000" b="1">
                  <a:effectLst>
                    <a:outerShdw blurRad="38100" dist="38100" dir="2700000" algn="tl">
                      <a:srgbClr val="C0C0C0"/>
                    </a:outerShdw>
                  </a:effectLst>
                  <a:latin typeface="Times New Roman" pitchFamily="18" charset="0"/>
                </a:rPr>
                <a:t>32-bits</a:t>
              </a:r>
            </a:p>
          </p:txBody>
        </p:sp>
        <p:sp>
          <p:nvSpPr>
            <p:cNvPr id="290852" name="Rectangle 36"/>
            <p:cNvSpPr>
              <a:spLocks noChangeArrowheads="1"/>
            </p:cNvSpPr>
            <p:nvPr/>
          </p:nvSpPr>
          <p:spPr bwMode="auto">
            <a:xfrm>
              <a:off x="912" y="1774"/>
              <a:ext cx="255"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Y</a:t>
              </a:r>
            </a:p>
          </p:txBody>
        </p:sp>
        <p:sp>
          <p:nvSpPr>
            <p:cNvPr id="290853" name="Line 37"/>
            <p:cNvSpPr>
              <a:spLocks noChangeShapeType="1"/>
            </p:cNvSpPr>
            <p:nvPr/>
          </p:nvSpPr>
          <p:spPr bwMode="auto">
            <a:xfrm>
              <a:off x="432" y="1296"/>
              <a:ext cx="1248" cy="0"/>
            </a:xfrm>
            <a:prstGeom prst="line">
              <a:avLst/>
            </a:prstGeom>
            <a:noFill/>
            <a:ln w="12700">
              <a:solidFill>
                <a:schemeClr val="tx1"/>
              </a:solidFill>
              <a:round/>
              <a:headEnd type="none" w="sm" len="sm"/>
              <a:tailEnd type="none" w="sm" len="sm"/>
            </a:ln>
            <a:effec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a:xfrm>
            <a:off x="152400" y="636588"/>
            <a:ext cx="9067800" cy="762000"/>
          </a:xfrm>
          <a:noFill/>
          <a:ln/>
        </p:spPr>
        <p:txBody>
          <a:bodyPr lIns="46038" tIns="46038" rIns="46038" bIns="46038"/>
          <a:lstStyle/>
          <a:p>
            <a:r>
              <a:rPr lang="en-US"/>
              <a:t>Creating a Loop</a:t>
            </a:r>
          </a:p>
        </p:txBody>
      </p:sp>
      <p:sp>
        <p:nvSpPr>
          <p:cNvPr id="291843" name="Rectangle 3"/>
          <p:cNvSpPr>
            <a:spLocks noChangeArrowheads="1"/>
          </p:cNvSpPr>
          <p:nvPr/>
        </p:nvSpPr>
        <p:spPr bwMode="auto">
          <a:xfrm>
            <a:off x="746125" y="1730375"/>
            <a:ext cx="8129588" cy="3298825"/>
          </a:xfrm>
          <a:prstGeom prst="rect">
            <a:avLst/>
          </a:prstGeom>
          <a:noFill/>
          <a:ln w="9525">
            <a:noFill/>
            <a:miter lim="800000"/>
            <a:headEnd/>
            <a:tailEnd/>
          </a:ln>
          <a:effectLst/>
        </p:spPr>
        <p:txBody>
          <a:bodyPr wrap="none" lIns="92075" tIns="46038" rIns="92075" bIns="46038">
            <a:spAutoFit/>
          </a:bodyPr>
          <a:lstStyle/>
          <a:p>
            <a:pPr eaLnBrk="0" hangingPunct="0">
              <a:lnSpc>
                <a:spcPct val="120000"/>
              </a:lnSpc>
              <a:spcBef>
                <a:spcPct val="50000"/>
              </a:spcBef>
            </a:pPr>
            <a:r>
              <a:rPr lang="en-US" sz="2800" b="1">
                <a:effectLst>
                  <a:outerShdw blurRad="38100" dist="38100" dir="2700000" algn="tl">
                    <a:srgbClr val="C0C0C0"/>
                  </a:outerShdw>
                </a:effectLst>
                <a:latin typeface="Times New Roman" pitchFamily="18" charset="0"/>
              </a:rPr>
              <a:t>1.  Add branch instruction (B) and a label</a:t>
            </a:r>
          </a:p>
          <a:p>
            <a:pPr eaLnBrk="0" hangingPunct="0">
              <a:lnSpc>
                <a:spcPct val="120000"/>
              </a:lnSpc>
              <a:spcBef>
                <a:spcPct val="50000"/>
              </a:spcBef>
            </a:pPr>
            <a:r>
              <a:rPr lang="en-US" sz="2800" b="1">
                <a:effectLst>
                  <a:outerShdw blurRad="38100" dist="38100" dir="2700000" algn="tl">
                    <a:srgbClr val="C0C0C0"/>
                  </a:outerShdw>
                </a:effectLst>
                <a:latin typeface="Times New Roman" pitchFamily="18" charset="0"/>
              </a:rPr>
              <a:t>2.  Create a loop counter (= 40)</a:t>
            </a:r>
          </a:p>
          <a:p>
            <a:pPr eaLnBrk="0" hangingPunct="0">
              <a:lnSpc>
                <a:spcPct val="120000"/>
              </a:lnSpc>
              <a:spcBef>
                <a:spcPct val="50000"/>
              </a:spcBef>
            </a:pPr>
            <a:r>
              <a:rPr lang="en-US" sz="2800" b="1">
                <a:effectLst>
                  <a:outerShdw blurRad="38100" dist="38100" dir="2700000" algn="tl">
                    <a:srgbClr val="C0C0C0"/>
                  </a:outerShdw>
                </a:effectLst>
                <a:latin typeface="Times New Roman" pitchFamily="18" charset="0"/>
              </a:rPr>
              <a:t>3.  Add an instruction to decrement the loop counter</a:t>
            </a:r>
          </a:p>
          <a:p>
            <a:pPr eaLnBrk="0" hangingPunct="0">
              <a:lnSpc>
                <a:spcPct val="120000"/>
              </a:lnSpc>
              <a:spcBef>
                <a:spcPct val="50000"/>
              </a:spcBef>
            </a:pPr>
            <a:r>
              <a:rPr lang="en-US" sz="2800" b="1">
                <a:effectLst>
                  <a:outerShdw blurRad="38100" dist="38100" dir="2700000" algn="tl">
                    <a:srgbClr val="C0C0C0"/>
                  </a:outerShdw>
                </a:effectLst>
                <a:latin typeface="Times New Roman" pitchFamily="18" charset="0"/>
              </a:rPr>
              <a:t>4.  Make the branch conditional based on the </a:t>
            </a:r>
            <a:br>
              <a:rPr lang="en-US" sz="2800" b="1">
                <a:effectLst>
                  <a:outerShdw blurRad="38100" dist="38100" dir="2700000" algn="tl">
                    <a:srgbClr val="C0C0C0"/>
                  </a:outerShdw>
                </a:effectLst>
                <a:latin typeface="Times New Roman" pitchFamily="18" charset="0"/>
              </a:rPr>
            </a:br>
            <a:r>
              <a:rPr lang="en-US" sz="2800" b="1">
                <a:effectLst>
                  <a:outerShdw blurRad="38100" dist="38100" dir="2700000" algn="tl">
                    <a:srgbClr val="C0C0C0"/>
                  </a:outerShdw>
                </a:effectLst>
                <a:latin typeface="Times New Roman" pitchFamily="18" charset="0"/>
              </a:rPr>
              <a:t>     value in the loop counter</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noChangeArrowheads="1"/>
          </p:cNvSpPr>
          <p:nvPr>
            <p:ph type="title"/>
          </p:nvPr>
        </p:nvSpPr>
        <p:spPr>
          <a:xfrm>
            <a:off x="231775" y="152400"/>
            <a:ext cx="9067800" cy="762000"/>
          </a:xfrm>
          <a:noFill/>
          <a:ln/>
        </p:spPr>
        <p:txBody>
          <a:bodyPr lIns="46038" tIns="46038" rIns="46038" bIns="46038"/>
          <a:lstStyle/>
          <a:p>
            <a:r>
              <a:rPr lang="en-US"/>
              <a:t>Branching(1) (.S Unit)</a:t>
            </a:r>
          </a:p>
        </p:txBody>
      </p:sp>
      <p:sp>
        <p:nvSpPr>
          <p:cNvPr id="292867" name="Rectangle 3"/>
          <p:cNvSpPr>
            <a:spLocks noChangeArrowheads="1"/>
          </p:cNvSpPr>
          <p:nvPr/>
        </p:nvSpPr>
        <p:spPr bwMode="auto">
          <a:xfrm>
            <a:off x="3770313" y="2473325"/>
            <a:ext cx="796925" cy="796925"/>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lIns="92075" tIns="46038" rIns="92075" bIns="46038" anchor="ctr" anchorCtr="1"/>
          <a:lstStyle/>
          <a:p>
            <a:pPr algn="ctr" eaLnBrk="0" hangingPunct="0">
              <a:lnSpc>
                <a:spcPct val="80000"/>
              </a:lnSpc>
              <a:spcBef>
                <a:spcPct val="50000"/>
              </a:spcBef>
            </a:pPr>
            <a:r>
              <a:rPr lang="en-US" sz="2400" b="1">
                <a:effectLst>
                  <a:outerShdw blurRad="38100" dist="38100" dir="2700000" algn="tl">
                    <a:srgbClr val="FFFFFF"/>
                  </a:outerShdw>
                </a:effectLst>
                <a:latin typeface="Times New Roman" pitchFamily="18" charset="0"/>
              </a:rPr>
              <a:t>.M</a:t>
            </a:r>
          </a:p>
        </p:txBody>
      </p:sp>
      <p:sp>
        <p:nvSpPr>
          <p:cNvPr id="292868" name="Line 4"/>
          <p:cNvSpPr>
            <a:spLocks noChangeShapeType="1"/>
          </p:cNvSpPr>
          <p:nvPr/>
        </p:nvSpPr>
        <p:spPr bwMode="auto">
          <a:xfrm flipH="1">
            <a:off x="3051175" y="2895600"/>
            <a:ext cx="533400" cy="0"/>
          </a:xfrm>
          <a:prstGeom prst="line">
            <a:avLst/>
          </a:prstGeom>
          <a:noFill/>
          <a:ln w="38100">
            <a:solidFill>
              <a:schemeClr val="tx1"/>
            </a:solidFill>
            <a:round/>
            <a:headEnd type="triangle" w="med" len="med"/>
            <a:tailEnd type="triangle" w="med" len="med"/>
          </a:ln>
          <a:effectLst/>
        </p:spPr>
        <p:txBody>
          <a:bodyPr wrap="none" anchor="ctr"/>
          <a:lstStyle/>
          <a:p>
            <a:endParaRPr lang="en-US"/>
          </a:p>
        </p:txBody>
      </p:sp>
      <p:sp>
        <p:nvSpPr>
          <p:cNvPr id="292869" name="Rectangle 5"/>
          <p:cNvSpPr>
            <a:spLocks noChangeArrowheads="1"/>
          </p:cNvSpPr>
          <p:nvPr/>
        </p:nvSpPr>
        <p:spPr bwMode="auto">
          <a:xfrm>
            <a:off x="3770313" y="3463925"/>
            <a:ext cx="796925" cy="796925"/>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lIns="92075" tIns="46038" rIns="92075" bIns="46038" anchor="ctr"/>
          <a:lstStyle/>
          <a:p>
            <a:pPr algn="ctr" eaLnBrk="0" hangingPunct="0">
              <a:lnSpc>
                <a:spcPct val="80000"/>
              </a:lnSpc>
              <a:spcBef>
                <a:spcPct val="50000"/>
              </a:spcBef>
            </a:pPr>
            <a:r>
              <a:rPr lang="en-US" sz="2400" b="1">
                <a:effectLst>
                  <a:outerShdw blurRad="38100" dist="38100" dir="2700000" algn="tl">
                    <a:srgbClr val="FFFFFF"/>
                  </a:outerShdw>
                </a:effectLst>
                <a:latin typeface="Times New Roman" pitchFamily="18" charset="0"/>
              </a:rPr>
              <a:t>.L</a:t>
            </a:r>
          </a:p>
        </p:txBody>
      </p:sp>
      <p:sp>
        <p:nvSpPr>
          <p:cNvPr id="292870" name="Line 6"/>
          <p:cNvSpPr>
            <a:spLocks noChangeShapeType="1"/>
          </p:cNvSpPr>
          <p:nvPr/>
        </p:nvSpPr>
        <p:spPr bwMode="auto">
          <a:xfrm flipH="1">
            <a:off x="3051175" y="3886200"/>
            <a:ext cx="533400" cy="0"/>
          </a:xfrm>
          <a:prstGeom prst="line">
            <a:avLst/>
          </a:prstGeom>
          <a:noFill/>
          <a:ln w="38100">
            <a:solidFill>
              <a:schemeClr val="tx1"/>
            </a:solidFill>
            <a:round/>
            <a:headEnd type="triangle" w="med" len="med"/>
            <a:tailEnd type="triangle" w="med" len="med"/>
          </a:ln>
          <a:effectLst/>
        </p:spPr>
        <p:txBody>
          <a:bodyPr wrap="none" anchor="ctr"/>
          <a:lstStyle/>
          <a:p>
            <a:endParaRPr lang="en-US"/>
          </a:p>
        </p:txBody>
      </p:sp>
      <p:sp>
        <p:nvSpPr>
          <p:cNvPr id="292871" name="Rectangle 7"/>
          <p:cNvSpPr>
            <a:spLocks noChangeArrowheads="1"/>
          </p:cNvSpPr>
          <p:nvPr/>
        </p:nvSpPr>
        <p:spPr bwMode="auto">
          <a:xfrm>
            <a:off x="4953000" y="1143000"/>
            <a:ext cx="4267200" cy="4876800"/>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pSp>
        <p:nvGrpSpPr>
          <p:cNvPr id="292872" name="Group 8"/>
          <p:cNvGrpSpPr>
            <a:grpSpLocks/>
          </p:cNvGrpSpPr>
          <p:nvPr/>
        </p:nvGrpSpPr>
        <p:grpSpPr bwMode="auto">
          <a:xfrm>
            <a:off x="5908675" y="1250950"/>
            <a:ext cx="2905125" cy="958850"/>
            <a:chOff x="3530" y="528"/>
            <a:chExt cx="1830" cy="604"/>
          </a:xfrm>
        </p:grpSpPr>
        <p:sp>
          <p:nvSpPr>
            <p:cNvPr id="292873" name="Rectangle 9"/>
            <p:cNvSpPr>
              <a:spLocks noChangeArrowheads="1"/>
            </p:cNvSpPr>
            <p:nvPr/>
          </p:nvSpPr>
          <p:spPr bwMode="auto">
            <a:xfrm>
              <a:off x="3530" y="720"/>
              <a:ext cx="550" cy="224"/>
            </a:xfrm>
            <a:prstGeom prst="rect">
              <a:avLst/>
            </a:prstGeom>
            <a:noFill/>
            <a:ln w="9525">
              <a:noFill/>
              <a:miter lim="800000"/>
              <a:headEnd/>
              <a:tailEnd/>
            </a:ln>
            <a:effectLst/>
          </p:spPr>
          <p:txBody>
            <a:bodyPr lIns="111125" tIns="55562" rIns="111125" bIns="55562">
              <a:spAutoFit/>
            </a:bodyPr>
            <a:lstStyle/>
            <a:p>
              <a:pPr defTabSz="1316038" eaLnBrk="0" hangingPunct="0">
                <a:lnSpc>
                  <a:spcPct val="80000"/>
                </a:lnSpc>
                <a:spcBef>
                  <a:spcPct val="50000"/>
                </a:spcBef>
              </a:pPr>
              <a:r>
                <a:rPr lang="en-US" sz="2000" b="1">
                  <a:effectLst>
                    <a:outerShdw blurRad="38100" dist="38100" dir="2700000" algn="tl">
                      <a:srgbClr val="C0C0C0"/>
                    </a:outerShdw>
                  </a:effectLst>
                  <a:latin typeface="Times New Roman" pitchFamily="18" charset="0"/>
                </a:rPr>
                <a:t>Y   =</a:t>
              </a:r>
            </a:p>
          </p:txBody>
        </p:sp>
        <p:sp>
          <p:nvSpPr>
            <p:cNvPr id="292874" name="Rectangle 10"/>
            <p:cNvSpPr>
              <a:spLocks noChangeArrowheads="1"/>
            </p:cNvSpPr>
            <p:nvPr/>
          </p:nvSpPr>
          <p:spPr bwMode="auto">
            <a:xfrm>
              <a:off x="4059" y="528"/>
              <a:ext cx="370" cy="193"/>
            </a:xfrm>
            <a:prstGeom prst="rect">
              <a:avLst/>
            </a:prstGeom>
            <a:noFill/>
            <a:ln w="9525">
              <a:noFill/>
              <a:miter lim="800000"/>
              <a:headEnd/>
              <a:tailEnd/>
            </a:ln>
            <a:effectLst/>
          </p:spPr>
          <p:txBody>
            <a:bodyPr lIns="111125" tIns="55562" rIns="111125" bIns="55562">
              <a:spAutoFit/>
            </a:bodyPr>
            <a:lstStyle/>
            <a:p>
              <a:pPr algn="ctr" defTabSz="1316038" eaLnBrk="0" hangingPunct="0">
                <a:lnSpc>
                  <a:spcPct val="80000"/>
                </a:lnSpc>
                <a:spcBef>
                  <a:spcPct val="50000"/>
                </a:spcBef>
              </a:pPr>
              <a:r>
                <a:rPr lang="en-US" sz="1600" b="1">
                  <a:effectLst>
                    <a:outerShdw blurRad="38100" dist="38100" dir="2700000" algn="tl">
                      <a:srgbClr val="C0C0C0"/>
                    </a:outerShdw>
                  </a:effectLst>
                  <a:latin typeface="Times New Roman" pitchFamily="18" charset="0"/>
                </a:rPr>
                <a:t>40</a:t>
              </a:r>
            </a:p>
          </p:txBody>
        </p:sp>
        <p:sp>
          <p:nvSpPr>
            <p:cNvPr id="292875" name="Rectangle 11"/>
            <p:cNvSpPr>
              <a:spLocks noChangeArrowheads="1"/>
            </p:cNvSpPr>
            <p:nvPr/>
          </p:nvSpPr>
          <p:spPr bwMode="auto">
            <a:xfrm>
              <a:off x="3855" y="717"/>
              <a:ext cx="1505" cy="254"/>
            </a:xfrm>
            <a:prstGeom prst="rect">
              <a:avLst/>
            </a:prstGeom>
            <a:noFill/>
            <a:ln w="9525">
              <a:noFill/>
              <a:miter lim="800000"/>
              <a:headEnd/>
              <a:tailEnd/>
            </a:ln>
            <a:effectLst/>
          </p:spPr>
          <p:txBody>
            <a:bodyPr lIns="111125" tIns="55562" rIns="111125" bIns="55562">
              <a:spAutoFit/>
            </a:bodyPr>
            <a:lstStyle/>
            <a:p>
              <a:pPr algn="ctr" defTabSz="1316038" eaLnBrk="0" hangingPunct="0">
                <a:lnSpc>
                  <a:spcPct val="80000"/>
                </a:lnSpc>
                <a:spcBef>
                  <a:spcPct val="50000"/>
                </a:spcBef>
                <a:buClr>
                  <a:schemeClr val="tx1"/>
                </a:buClr>
                <a:buSzPct val="105000"/>
                <a:buFont typeface="Symbol" pitchFamily="18" charset="2"/>
                <a:buChar char="å"/>
              </a:pPr>
              <a:r>
                <a:rPr lang="en-US" sz="2400" b="1">
                  <a:effectLst>
                    <a:outerShdw blurRad="38100" dist="38100" dir="2700000" algn="tl">
                      <a:srgbClr val="C0C0C0"/>
                    </a:outerShdw>
                  </a:effectLst>
                  <a:latin typeface="Times New Roman" pitchFamily="18" charset="0"/>
                </a:rPr>
                <a:t>    a</a:t>
              </a:r>
              <a:r>
                <a:rPr lang="en-US" sz="2400" b="1" baseline="-25000">
                  <a:effectLst>
                    <a:outerShdw blurRad="38100" dist="38100" dir="2700000" algn="tl">
                      <a:srgbClr val="C0C0C0"/>
                    </a:outerShdw>
                  </a:effectLst>
                  <a:latin typeface="Times New Roman" pitchFamily="18" charset="0"/>
                </a:rPr>
                <a:t>n</a:t>
              </a:r>
              <a:r>
                <a:rPr lang="en-US" sz="2400" b="1">
                  <a:effectLst>
                    <a:outerShdw blurRad="38100" dist="38100" dir="2700000" algn="tl">
                      <a:srgbClr val="C0C0C0"/>
                    </a:outerShdw>
                  </a:effectLst>
                  <a:latin typeface="Times New Roman" pitchFamily="18" charset="0"/>
                </a:rPr>
                <a:t>    x</a:t>
              </a:r>
              <a:r>
                <a:rPr lang="en-US" sz="2400" b="1" baseline="-25000">
                  <a:effectLst>
                    <a:outerShdw blurRad="38100" dist="38100" dir="2700000" algn="tl">
                      <a:srgbClr val="C0C0C0"/>
                    </a:outerShdw>
                  </a:effectLst>
                  <a:latin typeface="Times New Roman" pitchFamily="18" charset="0"/>
                </a:rPr>
                <a:t>n</a:t>
              </a:r>
            </a:p>
          </p:txBody>
        </p:sp>
        <p:sp>
          <p:nvSpPr>
            <p:cNvPr id="292876" name="Rectangle 12"/>
            <p:cNvSpPr>
              <a:spLocks noChangeArrowheads="1"/>
            </p:cNvSpPr>
            <p:nvPr/>
          </p:nvSpPr>
          <p:spPr bwMode="auto">
            <a:xfrm>
              <a:off x="3558" y="939"/>
              <a:ext cx="1376" cy="193"/>
            </a:xfrm>
            <a:prstGeom prst="rect">
              <a:avLst/>
            </a:prstGeom>
            <a:noFill/>
            <a:ln w="9525">
              <a:noFill/>
              <a:miter lim="800000"/>
              <a:headEnd/>
              <a:tailEnd/>
            </a:ln>
            <a:effectLst/>
          </p:spPr>
          <p:txBody>
            <a:bodyPr lIns="111125" tIns="55562" rIns="111125" bIns="55562">
              <a:spAutoFit/>
            </a:bodyPr>
            <a:lstStyle/>
            <a:p>
              <a:pPr algn="ctr" defTabSz="1316038" eaLnBrk="0" hangingPunct="0">
                <a:lnSpc>
                  <a:spcPct val="80000"/>
                </a:lnSpc>
                <a:spcBef>
                  <a:spcPct val="50000"/>
                </a:spcBef>
              </a:pPr>
              <a:r>
                <a:rPr lang="en-US" sz="1600" b="1">
                  <a:effectLst>
                    <a:outerShdw blurRad="38100" dist="38100" dir="2700000" algn="tl">
                      <a:srgbClr val="C0C0C0"/>
                    </a:outerShdw>
                  </a:effectLst>
                  <a:latin typeface="Times New Roman" pitchFamily="18" charset="0"/>
                </a:rPr>
                <a:t>n  =  1</a:t>
              </a:r>
            </a:p>
          </p:txBody>
        </p:sp>
        <p:sp>
          <p:nvSpPr>
            <p:cNvPr id="292877" name="Rectangle 13"/>
            <p:cNvSpPr>
              <a:spLocks noChangeArrowheads="1"/>
            </p:cNvSpPr>
            <p:nvPr/>
          </p:nvSpPr>
          <p:spPr bwMode="auto">
            <a:xfrm>
              <a:off x="4650" y="742"/>
              <a:ext cx="212" cy="242"/>
            </a:xfrm>
            <a:prstGeom prst="rect">
              <a:avLst/>
            </a:prstGeom>
            <a:noFill/>
            <a:ln w="9525">
              <a:noFill/>
              <a:miter lim="800000"/>
              <a:headEnd/>
              <a:tailEnd/>
            </a:ln>
            <a:effectLst/>
          </p:spPr>
          <p:txBody>
            <a:bodyPr wrap="none" lIns="92075" tIns="46038" rIns="92075" bIns="46038">
              <a:spAutoFit/>
            </a:bodyPr>
            <a:lstStyle/>
            <a:p>
              <a:pP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t>
              </a:r>
            </a:p>
          </p:txBody>
        </p:sp>
      </p:grpSp>
      <p:sp>
        <p:nvSpPr>
          <p:cNvPr id="292878" name="Rectangle 14"/>
          <p:cNvSpPr>
            <a:spLocks noChangeArrowheads="1"/>
          </p:cNvSpPr>
          <p:nvPr/>
        </p:nvSpPr>
        <p:spPr bwMode="auto">
          <a:xfrm>
            <a:off x="4870450" y="2600325"/>
            <a:ext cx="4344988" cy="2811463"/>
          </a:xfrm>
          <a:prstGeom prst="rect">
            <a:avLst/>
          </a:prstGeom>
          <a:noFill/>
          <a:ln w="9525">
            <a:noFill/>
            <a:miter lim="800000"/>
            <a:headEnd/>
            <a:tailEnd/>
          </a:ln>
          <a:effectLst/>
        </p:spPr>
        <p:txBody>
          <a:bodyPr lIns="92075" tIns="46038" rIns="92075" bIns="46038">
            <a:spAutoFit/>
          </a:bodyPr>
          <a:lstStyle/>
          <a:p>
            <a:pPr eaLnBrk="0" hangingPunct="0">
              <a:lnSpc>
                <a:spcPct val="80000"/>
              </a:lnSpc>
              <a:spcBef>
                <a:spcPct val="50000"/>
              </a:spcBef>
            </a:pPr>
            <a:endParaRPr lang="en-US">
              <a:effectLst>
                <a:outerShdw blurRad="38100" dist="38100" dir="2700000" algn="tl">
                  <a:srgbClr val="C0C0C0"/>
                </a:outerShdw>
              </a:effectLst>
              <a:latin typeface="Times New Roman" pitchFamily="18" charset="0"/>
            </a:endParaRPr>
          </a:p>
          <a:p>
            <a:pPr eaLnBrk="0" hangingPunct="0">
              <a:lnSpc>
                <a:spcPct val="80000"/>
              </a:lnSpc>
              <a:spcBef>
                <a:spcPct val="50000"/>
              </a:spcBef>
            </a:pPr>
            <a:r>
              <a:rPr lang="en-US" b="1">
                <a:solidFill>
                  <a:schemeClr val="tx2"/>
                </a:solidFill>
                <a:effectLst>
                  <a:outerShdw blurRad="38100" dist="38100" dir="2700000" algn="tl">
                    <a:srgbClr val="C0C0C0"/>
                  </a:outerShdw>
                </a:effectLst>
                <a:latin typeface="Times New Roman" pitchFamily="18" charset="0"/>
              </a:rPr>
              <a:t>loop:</a:t>
            </a:r>
            <a:endParaRPr lang="en-US">
              <a:effectLst>
                <a:outerShdw blurRad="38100" dist="38100" dir="2700000" algn="tl">
                  <a:srgbClr val="C0C0C0"/>
                </a:outerShdw>
              </a:effectLst>
              <a:latin typeface="Times New Roman" pitchFamily="18" charset="0"/>
            </a:endParaRPr>
          </a:p>
          <a:p>
            <a:pPr eaLnBrk="0" hangingPunct="0">
              <a:lnSpc>
                <a:spcPct val="80000"/>
              </a:lnSpc>
              <a:spcBef>
                <a:spcPct val="50000"/>
              </a:spcBef>
            </a:pPr>
            <a:endParaRPr lang="en-US">
              <a:effectLst>
                <a:outerShdw blurRad="38100" dist="38100" dir="2700000" algn="tl">
                  <a:srgbClr val="C0C0C0"/>
                </a:outerShdw>
              </a:effectLst>
              <a:latin typeface="Times New Roman" pitchFamily="18" charset="0"/>
            </a:endParaRPr>
          </a:p>
          <a:p>
            <a:pPr eaLnBrk="0" hangingPunct="0">
              <a:lnSpc>
                <a:spcPct val="80000"/>
              </a:lnSpc>
              <a:spcBef>
                <a:spcPct val="50000"/>
              </a:spcBef>
            </a:pPr>
            <a:r>
              <a:rPr lang="en-US">
                <a:effectLst>
                  <a:outerShdw blurRad="38100" dist="38100" dir="2700000" algn="tl">
                    <a:srgbClr val="C0C0C0"/>
                  </a:outerShdw>
                </a:effectLst>
                <a:latin typeface="Times New Roman" pitchFamily="18" charset="0"/>
              </a:rPr>
              <a:t>	MPY	.M	A0, A1, A3</a:t>
            </a:r>
          </a:p>
          <a:p>
            <a:pPr eaLnBrk="0" hangingPunct="0">
              <a:lnSpc>
                <a:spcPct val="80000"/>
              </a:lnSpc>
              <a:spcBef>
                <a:spcPct val="50000"/>
              </a:spcBef>
            </a:pPr>
            <a:r>
              <a:rPr lang="en-US">
                <a:effectLst>
                  <a:outerShdw blurRad="38100" dist="38100" dir="2700000" algn="tl">
                    <a:srgbClr val="C0C0C0"/>
                  </a:outerShdw>
                </a:effectLst>
                <a:latin typeface="Times New Roman" pitchFamily="18" charset="0"/>
              </a:rPr>
              <a:t>	ADD	.L	A4, A3, A4</a:t>
            </a:r>
            <a:endParaRPr lang="en-US" b="1">
              <a:effectLst>
                <a:outerShdw blurRad="38100" dist="38100" dir="2700000" algn="tl">
                  <a:srgbClr val="C0C0C0"/>
                </a:outerShdw>
              </a:effectLst>
              <a:latin typeface="Times New Roman" pitchFamily="18" charset="0"/>
            </a:endParaRPr>
          </a:p>
          <a:p>
            <a:pPr eaLnBrk="0" hangingPunct="0">
              <a:lnSpc>
                <a:spcPct val="80000"/>
              </a:lnSpc>
              <a:spcBef>
                <a:spcPct val="50000"/>
              </a:spcBef>
            </a:pPr>
            <a:r>
              <a:rPr lang="en-US">
                <a:effectLst>
                  <a:outerShdw blurRad="38100" dist="38100" dir="2700000" algn="tl">
                    <a:srgbClr val="C0C0C0"/>
                  </a:outerShdw>
                </a:effectLst>
                <a:latin typeface="Times New Roman" pitchFamily="18" charset="0"/>
              </a:rPr>
              <a:t>	</a:t>
            </a:r>
          </a:p>
          <a:p>
            <a:pPr eaLnBrk="0" hangingPunct="0">
              <a:lnSpc>
                <a:spcPct val="80000"/>
              </a:lnSpc>
              <a:spcBef>
                <a:spcPct val="50000"/>
              </a:spcBef>
            </a:pPr>
            <a:r>
              <a:rPr lang="en-US">
                <a:effectLst>
                  <a:outerShdw blurRad="38100" dist="38100" dir="2700000" algn="tl">
                    <a:srgbClr val="C0C0C0"/>
                  </a:outerShdw>
                </a:effectLst>
                <a:latin typeface="Times New Roman" pitchFamily="18" charset="0"/>
              </a:rPr>
              <a:t>   	</a:t>
            </a:r>
            <a:r>
              <a:rPr lang="en-US" b="1">
                <a:solidFill>
                  <a:schemeClr val="tx2"/>
                </a:solidFill>
                <a:effectLst>
                  <a:outerShdw blurRad="38100" dist="38100" dir="2700000" algn="tl">
                    <a:srgbClr val="C0C0C0"/>
                  </a:outerShdw>
                </a:effectLst>
                <a:latin typeface="Times New Roman" pitchFamily="18" charset="0"/>
              </a:rPr>
              <a:t>B	.S	loop</a:t>
            </a:r>
          </a:p>
          <a:p>
            <a:pPr eaLnBrk="0" hangingPunct="0">
              <a:lnSpc>
                <a:spcPct val="80000"/>
              </a:lnSpc>
              <a:spcBef>
                <a:spcPct val="50000"/>
              </a:spcBef>
            </a:pPr>
            <a:r>
              <a:rPr lang="en-US">
                <a:effectLst>
                  <a:outerShdw blurRad="38100" dist="38100" dir="2700000" algn="tl">
                    <a:srgbClr val="C0C0C0"/>
                  </a:outerShdw>
                </a:effectLst>
                <a:latin typeface="Times New Roman" pitchFamily="18" charset="0"/>
              </a:rPr>
              <a:t>	</a:t>
            </a:r>
          </a:p>
        </p:txBody>
      </p:sp>
      <p:sp>
        <p:nvSpPr>
          <p:cNvPr id="292879" name="Rectangle 15"/>
          <p:cNvSpPr>
            <a:spLocks noChangeArrowheads="1"/>
          </p:cNvSpPr>
          <p:nvPr/>
        </p:nvSpPr>
        <p:spPr bwMode="auto">
          <a:xfrm>
            <a:off x="3770313" y="1482725"/>
            <a:ext cx="796925" cy="796925"/>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lIns="92075" tIns="46038" rIns="92075" bIns="46038" anchor="ctr" anchorCtr="1"/>
          <a:lstStyle/>
          <a:p>
            <a:pPr algn="ctr" eaLnBrk="0" hangingPunct="0">
              <a:lnSpc>
                <a:spcPct val="80000"/>
              </a:lnSpc>
              <a:spcBef>
                <a:spcPct val="50000"/>
              </a:spcBef>
            </a:pPr>
            <a:r>
              <a:rPr lang="en-US" sz="2400" b="1">
                <a:effectLst>
                  <a:outerShdw blurRad="38100" dist="38100" dir="2700000" algn="tl">
                    <a:srgbClr val="FFFFFF"/>
                  </a:outerShdw>
                </a:effectLst>
                <a:latin typeface="Times New Roman" pitchFamily="18" charset="0"/>
              </a:rPr>
              <a:t>.S</a:t>
            </a:r>
          </a:p>
        </p:txBody>
      </p:sp>
      <p:sp>
        <p:nvSpPr>
          <p:cNvPr id="292880" name="Line 16"/>
          <p:cNvSpPr>
            <a:spLocks noChangeShapeType="1"/>
          </p:cNvSpPr>
          <p:nvPr/>
        </p:nvSpPr>
        <p:spPr bwMode="auto">
          <a:xfrm flipH="1">
            <a:off x="3051175" y="1905000"/>
            <a:ext cx="533400" cy="0"/>
          </a:xfrm>
          <a:prstGeom prst="line">
            <a:avLst/>
          </a:prstGeom>
          <a:noFill/>
          <a:ln w="38100">
            <a:solidFill>
              <a:schemeClr val="tx1"/>
            </a:solidFill>
            <a:round/>
            <a:headEnd type="triangle" w="med" len="med"/>
            <a:tailEnd type="triangle" w="med" len="med"/>
          </a:ln>
          <a:effectLst/>
        </p:spPr>
        <p:txBody>
          <a:bodyPr wrap="none" anchor="ctr"/>
          <a:lstStyle/>
          <a:p>
            <a:endParaRPr lang="en-US"/>
          </a:p>
        </p:txBody>
      </p:sp>
      <p:grpSp>
        <p:nvGrpSpPr>
          <p:cNvPr id="292881" name="Group 17"/>
          <p:cNvGrpSpPr>
            <a:grpSpLocks/>
          </p:cNvGrpSpPr>
          <p:nvPr/>
        </p:nvGrpSpPr>
        <p:grpSpPr bwMode="auto">
          <a:xfrm>
            <a:off x="233363" y="1030288"/>
            <a:ext cx="2720975" cy="4791075"/>
            <a:chOff x="1" y="553"/>
            <a:chExt cx="1714" cy="3018"/>
          </a:xfrm>
        </p:grpSpPr>
        <p:sp>
          <p:nvSpPr>
            <p:cNvPr id="292882" name="Rectangle 18"/>
            <p:cNvSpPr>
              <a:spLocks noChangeArrowheads="1"/>
            </p:cNvSpPr>
            <p:nvPr/>
          </p:nvSpPr>
          <p:spPr bwMode="auto">
            <a:xfrm>
              <a:off x="422" y="820"/>
              <a:ext cx="1240" cy="2392"/>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292883" name="Line 19"/>
            <p:cNvSpPr>
              <a:spLocks noChangeShapeType="1"/>
            </p:cNvSpPr>
            <p:nvPr/>
          </p:nvSpPr>
          <p:spPr bwMode="auto">
            <a:xfrm>
              <a:off x="432" y="1056"/>
              <a:ext cx="124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92884" name="Line 20"/>
            <p:cNvSpPr>
              <a:spLocks noChangeShapeType="1"/>
            </p:cNvSpPr>
            <p:nvPr/>
          </p:nvSpPr>
          <p:spPr bwMode="auto">
            <a:xfrm>
              <a:off x="432" y="1536"/>
              <a:ext cx="124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92885" name="Line 21"/>
            <p:cNvSpPr>
              <a:spLocks noChangeShapeType="1"/>
            </p:cNvSpPr>
            <p:nvPr/>
          </p:nvSpPr>
          <p:spPr bwMode="auto">
            <a:xfrm>
              <a:off x="432" y="1776"/>
              <a:ext cx="124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92886" name="Line 22"/>
            <p:cNvSpPr>
              <a:spLocks noChangeShapeType="1"/>
            </p:cNvSpPr>
            <p:nvPr/>
          </p:nvSpPr>
          <p:spPr bwMode="auto">
            <a:xfrm>
              <a:off x="432" y="2016"/>
              <a:ext cx="124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92887" name="Rectangle 23"/>
            <p:cNvSpPr>
              <a:spLocks noChangeArrowheads="1"/>
            </p:cNvSpPr>
            <p:nvPr/>
          </p:nvSpPr>
          <p:spPr bwMode="auto">
            <a:xfrm>
              <a:off x="99" y="841"/>
              <a:ext cx="351"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A0</a:t>
              </a:r>
            </a:p>
          </p:txBody>
        </p:sp>
        <p:sp>
          <p:nvSpPr>
            <p:cNvPr id="292888" name="Rectangle 24"/>
            <p:cNvSpPr>
              <a:spLocks noChangeArrowheads="1"/>
            </p:cNvSpPr>
            <p:nvPr/>
          </p:nvSpPr>
          <p:spPr bwMode="auto">
            <a:xfrm>
              <a:off x="99" y="1081"/>
              <a:ext cx="351"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A1</a:t>
              </a:r>
            </a:p>
          </p:txBody>
        </p:sp>
        <p:sp>
          <p:nvSpPr>
            <p:cNvPr id="292889" name="Rectangle 25"/>
            <p:cNvSpPr>
              <a:spLocks noChangeArrowheads="1"/>
            </p:cNvSpPr>
            <p:nvPr/>
          </p:nvSpPr>
          <p:spPr bwMode="auto">
            <a:xfrm>
              <a:off x="99" y="1321"/>
              <a:ext cx="351"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A2</a:t>
              </a:r>
            </a:p>
          </p:txBody>
        </p:sp>
        <p:sp>
          <p:nvSpPr>
            <p:cNvPr id="292890" name="Rectangle 26"/>
            <p:cNvSpPr>
              <a:spLocks noChangeArrowheads="1"/>
            </p:cNvSpPr>
            <p:nvPr/>
          </p:nvSpPr>
          <p:spPr bwMode="auto">
            <a:xfrm>
              <a:off x="99" y="1561"/>
              <a:ext cx="351"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A3</a:t>
              </a:r>
            </a:p>
          </p:txBody>
        </p:sp>
        <p:sp>
          <p:nvSpPr>
            <p:cNvPr id="292891" name="Rectangle 27"/>
            <p:cNvSpPr>
              <a:spLocks noChangeArrowheads="1"/>
            </p:cNvSpPr>
            <p:nvPr/>
          </p:nvSpPr>
          <p:spPr bwMode="auto">
            <a:xfrm>
              <a:off x="99" y="1801"/>
              <a:ext cx="351"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A4</a:t>
              </a:r>
            </a:p>
          </p:txBody>
        </p:sp>
        <p:sp>
          <p:nvSpPr>
            <p:cNvPr id="292892" name="Rectangle 28"/>
            <p:cNvSpPr>
              <a:spLocks noChangeArrowheads="1"/>
            </p:cNvSpPr>
            <p:nvPr/>
          </p:nvSpPr>
          <p:spPr bwMode="auto">
            <a:xfrm>
              <a:off x="374" y="553"/>
              <a:ext cx="1341" cy="242"/>
            </a:xfrm>
            <a:prstGeom prst="rect">
              <a:avLst/>
            </a:prstGeom>
            <a:noFill/>
            <a:ln w="9525">
              <a:noFill/>
              <a:miter lim="800000"/>
              <a:headEnd/>
              <a:tailEnd/>
            </a:ln>
            <a:effectLst/>
          </p:spPr>
          <p:txBody>
            <a:bodyPr wrap="none" lIns="92075" tIns="46038" rIns="92075" bIns="46038">
              <a:spAutoFit/>
            </a:bodyPr>
            <a:lstStyle/>
            <a:p>
              <a:pP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Register File A</a:t>
              </a:r>
            </a:p>
          </p:txBody>
        </p:sp>
        <p:sp>
          <p:nvSpPr>
            <p:cNvPr id="292893" name="Line 29"/>
            <p:cNvSpPr>
              <a:spLocks noChangeShapeType="1"/>
            </p:cNvSpPr>
            <p:nvPr/>
          </p:nvSpPr>
          <p:spPr bwMode="auto">
            <a:xfrm>
              <a:off x="432" y="2976"/>
              <a:ext cx="124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92894" name="Rectangle 30"/>
            <p:cNvSpPr>
              <a:spLocks noChangeArrowheads="1"/>
            </p:cNvSpPr>
            <p:nvPr/>
          </p:nvSpPr>
          <p:spPr bwMode="auto">
            <a:xfrm>
              <a:off x="966" y="2207"/>
              <a:ext cx="180" cy="520"/>
            </a:xfrm>
            <a:prstGeom prst="rect">
              <a:avLst/>
            </a:prstGeom>
            <a:noFill/>
            <a:ln w="9525">
              <a:noFill/>
              <a:miter lim="800000"/>
              <a:headEnd/>
              <a:tailEnd/>
            </a:ln>
            <a:effectLst/>
          </p:spPr>
          <p:txBody>
            <a:bodyPr wrap="none" lIns="92075" tIns="46038" rIns="92075" bIns="46038">
              <a:spAutoFit/>
            </a:bodyPr>
            <a:lstStyle/>
            <a:p>
              <a:pPr algn="ctr" eaLnBrk="0" hangingPunct="0">
                <a:lnSpc>
                  <a:spcPct val="50000"/>
                </a:lnSpc>
                <a:spcBef>
                  <a:spcPct val="50000"/>
                </a:spcBef>
              </a:pPr>
              <a:r>
                <a:rPr lang="en-US" sz="3200" b="1">
                  <a:effectLst>
                    <a:outerShdw blurRad="38100" dist="38100" dir="2700000" algn="tl">
                      <a:srgbClr val="C0C0C0"/>
                    </a:outerShdw>
                  </a:effectLst>
                  <a:latin typeface="Times New Roman" pitchFamily="18" charset="0"/>
                </a:rPr>
                <a:t>.</a:t>
              </a:r>
              <a:br>
                <a:rPr lang="en-US" sz="3200" b="1">
                  <a:effectLst>
                    <a:outerShdw blurRad="38100" dist="38100" dir="2700000" algn="tl">
                      <a:srgbClr val="C0C0C0"/>
                    </a:outerShdw>
                  </a:effectLst>
                  <a:latin typeface="Times New Roman" pitchFamily="18" charset="0"/>
                </a:rPr>
              </a:br>
              <a:r>
                <a:rPr lang="en-US" sz="3200" b="1">
                  <a:effectLst>
                    <a:outerShdw blurRad="38100" dist="38100" dir="2700000" algn="tl">
                      <a:srgbClr val="C0C0C0"/>
                    </a:outerShdw>
                  </a:effectLst>
                  <a:latin typeface="Times New Roman" pitchFamily="18" charset="0"/>
                </a:rPr>
                <a:t>.</a:t>
              </a:r>
              <a:br>
                <a:rPr lang="en-US" sz="3200" b="1">
                  <a:effectLst>
                    <a:outerShdw blurRad="38100" dist="38100" dir="2700000" algn="tl">
                      <a:srgbClr val="C0C0C0"/>
                    </a:outerShdw>
                  </a:effectLst>
                  <a:latin typeface="Times New Roman" pitchFamily="18" charset="0"/>
                </a:rPr>
              </a:br>
              <a:r>
                <a:rPr lang="en-US" sz="3200" b="1">
                  <a:effectLst>
                    <a:outerShdw blurRad="38100" dist="38100" dir="2700000" algn="tl">
                      <a:srgbClr val="C0C0C0"/>
                    </a:outerShdw>
                  </a:effectLst>
                  <a:latin typeface="Times New Roman" pitchFamily="18" charset="0"/>
                </a:rPr>
                <a:t>.</a:t>
              </a:r>
            </a:p>
          </p:txBody>
        </p:sp>
        <p:sp>
          <p:nvSpPr>
            <p:cNvPr id="292895" name="Rectangle 31"/>
            <p:cNvSpPr>
              <a:spLocks noChangeArrowheads="1"/>
            </p:cNvSpPr>
            <p:nvPr/>
          </p:nvSpPr>
          <p:spPr bwMode="auto">
            <a:xfrm>
              <a:off x="950" y="841"/>
              <a:ext cx="212"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a:t>
              </a:r>
            </a:p>
          </p:txBody>
        </p:sp>
        <p:sp>
          <p:nvSpPr>
            <p:cNvPr id="292896" name="Rectangle 32"/>
            <p:cNvSpPr>
              <a:spLocks noChangeArrowheads="1"/>
            </p:cNvSpPr>
            <p:nvPr/>
          </p:nvSpPr>
          <p:spPr bwMode="auto">
            <a:xfrm>
              <a:off x="950" y="1067"/>
              <a:ext cx="212"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x</a:t>
              </a:r>
            </a:p>
          </p:txBody>
        </p:sp>
        <p:sp>
          <p:nvSpPr>
            <p:cNvPr id="292897" name="Rectangle 33"/>
            <p:cNvSpPr>
              <a:spLocks noChangeArrowheads="1"/>
            </p:cNvSpPr>
            <p:nvPr/>
          </p:nvSpPr>
          <p:spPr bwMode="auto">
            <a:xfrm>
              <a:off x="798" y="1539"/>
              <a:ext cx="511"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prod</a:t>
              </a:r>
            </a:p>
          </p:txBody>
        </p:sp>
        <p:sp>
          <p:nvSpPr>
            <p:cNvPr id="292898" name="Rectangle 34"/>
            <p:cNvSpPr>
              <a:spLocks noChangeArrowheads="1"/>
            </p:cNvSpPr>
            <p:nvPr/>
          </p:nvSpPr>
          <p:spPr bwMode="auto">
            <a:xfrm>
              <a:off x="1" y="2999"/>
              <a:ext cx="447"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A15</a:t>
              </a:r>
            </a:p>
          </p:txBody>
        </p:sp>
        <p:sp>
          <p:nvSpPr>
            <p:cNvPr id="292899" name="Line 35"/>
            <p:cNvSpPr>
              <a:spLocks noChangeShapeType="1"/>
            </p:cNvSpPr>
            <p:nvPr/>
          </p:nvSpPr>
          <p:spPr bwMode="auto">
            <a:xfrm>
              <a:off x="432" y="3360"/>
              <a:ext cx="1248" cy="0"/>
            </a:xfrm>
            <a:prstGeom prst="line">
              <a:avLst/>
            </a:prstGeom>
            <a:noFill/>
            <a:ln w="12700">
              <a:solidFill>
                <a:schemeClr val="tx1"/>
              </a:solidFill>
              <a:round/>
              <a:headEnd type="stealth" w="med" len="lg"/>
              <a:tailEnd type="stealth" w="med" len="lg"/>
            </a:ln>
            <a:effectLst/>
          </p:spPr>
          <p:txBody>
            <a:bodyPr wrap="none" anchor="ctr"/>
            <a:lstStyle/>
            <a:p>
              <a:endParaRPr lang="en-US"/>
            </a:p>
          </p:txBody>
        </p:sp>
        <p:sp>
          <p:nvSpPr>
            <p:cNvPr id="292900" name="Rectangle 36"/>
            <p:cNvSpPr>
              <a:spLocks noChangeArrowheads="1"/>
            </p:cNvSpPr>
            <p:nvPr/>
          </p:nvSpPr>
          <p:spPr bwMode="auto">
            <a:xfrm>
              <a:off x="758" y="3359"/>
              <a:ext cx="577" cy="212"/>
            </a:xfrm>
            <a:prstGeom prst="rect">
              <a:avLst/>
            </a:prstGeom>
            <a:noFill/>
            <a:ln w="9525">
              <a:noFill/>
              <a:miter lim="800000"/>
              <a:headEnd/>
              <a:tailEnd/>
            </a:ln>
            <a:effectLst/>
          </p:spPr>
          <p:txBody>
            <a:bodyPr wrap="none" lIns="92075" tIns="46038" rIns="92075" bIns="46038">
              <a:spAutoFit/>
            </a:bodyPr>
            <a:lstStyle/>
            <a:p>
              <a:pPr eaLnBrk="0" hangingPunct="0">
                <a:lnSpc>
                  <a:spcPct val="80000"/>
                </a:lnSpc>
                <a:spcBef>
                  <a:spcPct val="50000"/>
                </a:spcBef>
              </a:pPr>
              <a:r>
                <a:rPr lang="en-US" sz="2000" b="1">
                  <a:effectLst>
                    <a:outerShdw blurRad="38100" dist="38100" dir="2700000" algn="tl">
                      <a:srgbClr val="C0C0C0"/>
                    </a:outerShdw>
                  </a:effectLst>
                  <a:latin typeface="Times New Roman" pitchFamily="18" charset="0"/>
                </a:rPr>
                <a:t>32-bits</a:t>
              </a:r>
            </a:p>
          </p:txBody>
        </p:sp>
        <p:sp>
          <p:nvSpPr>
            <p:cNvPr id="292901" name="Rectangle 37"/>
            <p:cNvSpPr>
              <a:spLocks noChangeArrowheads="1"/>
            </p:cNvSpPr>
            <p:nvPr/>
          </p:nvSpPr>
          <p:spPr bwMode="auto">
            <a:xfrm>
              <a:off x="912" y="1774"/>
              <a:ext cx="255"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Y</a:t>
              </a:r>
            </a:p>
          </p:txBody>
        </p:sp>
        <p:sp>
          <p:nvSpPr>
            <p:cNvPr id="292902" name="Line 38"/>
            <p:cNvSpPr>
              <a:spLocks noChangeShapeType="1"/>
            </p:cNvSpPr>
            <p:nvPr/>
          </p:nvSpPr>
          <p:spPr bwMode="auto">
            <a:xfrm>
              <a:off x="432" y="1296"/>
              <a:ext cx="1248" cy="0"/>
            </a:xfrm>
            <a:prstGeom prst="line">
              <a:avLst/>
            </a:prstGeom>
            <a:noFill/>
            <a:ln w="12700">
              <a:solidFill>
                <a:schemeClr val="tx1"/>
              </a:solidFill>
              <a:round/>
              <a:headEnd type="none" w="sm" len="sm"/>
              <a:tailEnd type="none" w="sm" len="sm"/>
            </a:ln>
            <a:effec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Grp="1" noChangeArrowheads="1"/>
          </p:cNvSpPr>
          <p:nvPr>
            <p:ph type="title"/>
          </p:nvPr>
        </p:nvSpPr>
        <p:spPr>
          <a:xfrm>
            <a:off x="136525" y="823913"/>
            <a:ext cx="9161463" cy="628650"/>
          </a:xfrm>
          <a:ln/>
        </p:spPr>
        <p:txBody>
          <a:bodyPr lIns="92075" tIns="46038" rIns="92075" bIns="46038" anchor="t">
            <a:spAutoFit/>
          </a:bodyPr>
          <a:lstStyle/>
          <a:p>
            <a:pPr>
              <a:lnSpc>
                <a:spcPct val="80000"/>
              </a:lnSpc>
              <a:spcBef>
                <a:spcPct val="50000"/>
              </a:spcBef>
            </a:pPr>
            <a:r>
              <a:rPr lang="en-US"/>
              <a:t>Creating a Loop Counter (2)</a:t>
            </a:r>
          </a:p>
        </p:txBody>
      </p:sp>
      <p:sp>
        <p:nvSpPr>
          <p:cNvPr id="293891" name="Rectangle 3"/>
          <p:cNvSpPr>
            <a:spLocks noChangeArrowheads="1"/>
          </p:cNvSpPr>
          <p:nvPr/>
        </p:nvSpPr>
        <p:spPr bwMode="auto">
          <a:xfrm>
            <a:off x="296863" y="2478088"/>
            <a:ext cx="8712200" cy="1331912"/>
          </a:xfrm>
          <a:prstGeom prst="rect">
            <a:avLst/>
          </a:prstGeom>
          <a:noFill/>
          <a:ln w="9525">
            <a:noFill/>
            <a:miter lim="800000"/>
            <a:headEnd/>
            <a:tailEnd/>
          </a:ln>
          <a:effectLst/>
        </p:spPr>
        <p:txBody>
          <a:bodyPr lIns="92075" tIns="46038" rIns="92075" bIns="46038">
            <a:spAutoFit/>
          </a:bodyPr>
          <a:lstStyle/>
          <a:p>
            <a:pPr algn="ctr" eaLnBrk="0" hangingPunct="0">
              <a:lnSpc>
                <a:spcPct val="120000"/>
              </a:lnSpc>
              <a:spcBef>
                <a:spcPct val="50000"/>
              </a:spcBef>
            </a:pPr>
            <a:r>
              <a:rPr lang="en-US" sz="2800" b="1">
                <a:effectLst>
                  <a:outerShdw blurRad="38100" dist="38100" dir="2700000" algn="tl">
                    <a:srgbClr val="C0C0C0"/>
                  </a:outerShdw>
                </a:effectLst>
                <a:latin typeface="Times New Roman" pitchFamily="18" charset="0"/>
              </a:rPr>
              <a:t>MVK - </a:t>
            </a:r>
            <a:r>
              <a:rPr lang="en-US" sz="2800" b="1" u="sng">
                <a:effectLst>
                  <a:outerShdw blurRad="38100" dist="38100" dir="2700000" algn="tl">
                    <a:srgbClr val="C0C0C0"/>
                  </a:outerShdw>
                </a:effectLst>
                <a:latin typeface="Times New Roman" pitchFamily="18" charset="0"/>
              </a:rPr>
              <a:t>M</a:t>
            </a:r>
            <a:r>
              <a:rPr lang="en-US" sz="2800" b="1">
                <a:effectLst>
                  <a:outerShdw blurRad="38100" dist="38100" dir="2700000" algn="tl">
                    <a:srgbClr val="C0C0C0"/>
                  </a:outerShdw>
                </a:effectLst>
                <a:latin typeface="Times New Roman" pitchFamily="18" charset="0"/>
              </a:rPr>
              <a:t>o</a:t>
            </a:r>
            <a:r>
              <a:rPr lang="en-US" sz="2800" b="1" u="sng">
                <a:effectLst>
                  <a:outerShdw blurRad="38100" dist="38100" dir="2700000" algn="tl">
                    <a:srgbClr val="C0C0C0"/>
                  </a:outerShdw>
                </a:effectLst>
                <a:latin typeface="Times New Roman" pitchFamily="18" charset="0"/>
              </a:rPr>
              <a:t>V</a:t>
            </a:r>
            <a:r>
              <a:rPr lang="en-US" sz="2800" b="1">
                <a:effectLst>
                  <a:outerShdw blurRad="38100" dist="38100" dir="2700000" algn="tl">
                    <a:srgbClr val="C0C0C0"/>
                  </a:outerShdw>
                </a:effectLst>
                <a:latin typeface="Times New Roman" pitchFamily="18" charset="0"/>
              </a:rPr>
              <a:t>e a 16-bit </a:t>
            </a:r>
            <a:r>
              <a:rPr lang="en-US" sz="2800" b="1" u="sng">
                <a:effectLst>
                  <a:outerShdw blurRad="38100" dist="38100" dir="2700000" algn="tl">
                    <a:srgbClr val="C0C0C0"/>
                  </a:outerShdw>
                </a:effectLst>
                <a:latin typeface="Times New Roman" pitchFamily="18" charset="0"/>
              </a:rPr>
              <a:t>K</a:t>
            </a:r>
            <a:r>
              <a:rPr lang="en-US" sz="2800" b="1">
                <a:effectLst>
                  <a:outerShdw blurRad="38100" dist="38100" dir="2700000" algn="tl">
                    <a:srgbClr val="C0C0C0"/>
                  </a:outerShdw>
                </a:effectLst>
                <a:latin typeface="Times New Roman" pitchFamily="18" charset="0"/>
              </a:rPr>
              <a:t>onstant into a register</a:t>
            </a:r>
          </a:p>
          <a:p>
            <a:pPr algn="ctr" eaLnBrk="0" hangingPunct="0">
              <a:lnSpc>
                <a:spcPct val="120000"/>
              </a:lnSpc>
              <a:spcBef>
                <a:spcPct val="50000"/>
              </a:spcBef>
            </a:pPr>
            <a:r>
              <a:rPr lang="en-US" sz="2800" b="1">
                <a:effectLst>
                  <a:outerShdw blurRad="38100" dist="38100" dir="2700000" algn="tl">
                    <a:srgbClr val="C0C0C0"/>
                  </a:outerShdw>
                </a:effectLst>
                <a:latin typeface="Times New Roman" pitchFamily="18" charset="0"/>
              </a:rPr>
              <a:t>MVK		.S	40, A2     ; A2 = 40</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ChangeArrowheads="1"/>
          </p:cNvSpPr>
          <p:nvPr/>
        </p:nvSpPr>
        <p:spPr bwMode="auto">
          <a:xfrm>
            <a:off x="3770313" y="2473325"/>
            <a:ext cx="796925" cy="796925"/>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lIns="92075" tIns="46038" rIns="92075" bIns="46038" anchor="ctr" anchorCtr="1"/>
          <a:lstStyle/>
          <a:p>
            <a:pPr algn="ctr" eaLnBrk="0" hangingPunct="0">
              <a:lnSpc>
                <a:spcPct val="80000"/>
              </a:lnSpc>
              <a:spcBef>
                <a:spcPct val="50000"/>
              </a:spcBef>
            </a:pPr>
            <a:r>
              <a:rPr lang="en-US" sz="2400" b="1">
                <a:effectLst>
                  <a:outerShdw blurRad="38100" dist="38100" dir="2700000" algn="tl">
                    <a:srgbClr val="FFFFFF"/>
                  </a:outerShdw>
                </a:effectLst>
                <a:latin typeface="Times New Roman" pitchFamily="18" charset="0"/>
              </a:rPr>
              <a:t>.M</a:t>
            </a:r>
          </a:p>
        </p:txBody>
      </p:sp>
      <p:sp>
        <p:nvSpPr>
          <p:cNvPr id="294915" name="Line 3"/>
          <p:cNvSpPr>
            <a:spLocks noChangeShapeType="1"/>
          </p:cNvSpPr>
          <p:nvPr/>
        </p:nvSpPr>
        <p:spPr bwMode="auto">
          <a:xfrm flipH="1">
            <a:off x="3051175" y="2895600"/>
            <a:ext cx="533400" cy="0"/>
          </a:xfrm>
          <a:prstGeom prst="line">
            <a:avLst/>
          </a:prstGeom>
          <a:noFill/>
          <a:ln w="38100">
            <a:solidFill>
              <a:schemeClr val="tx1"/>
            </a:solidFill>
            <a:round/>
            <a:headEnd type="triangle" w="med" len="med"/>
            <a:tailEnd type="triangle" w="med" len="med"/>
          </a:ln>
          <a:effectLst/>
        </p:spPr>
        <p:txBody>
          <a:bodyPr wrap="none" anchor="ctr"/>
          <a:lstStyle/>
          <a:p>
            <a:endParaRPr lang="en-US"/>
          </a:p>
        </p:txBody>
      </p:sp>
      <p:sp>
        <p:nvSpPr>
          <p:cNvPr id="294916" name="Rectangle 4"/>
          <p:cNvSpPr>
            <a:spLocks noChangeArrowheads="1"/>
          </p:cNvSpPr>
          <p:nvPr/>
        </p:nvSpPr>
        <p:spPr bwMode="auto">
          <a:xfrm>
            <a:off x="3770313" y="3463925"/>
            <a:ext cx="796925" cy="796925"/>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lIns="92075" tIns="46038" rIns="92075" bIns="46038" anchor="ctr"/>
          <a:lstStyle/>
          <a:p>
            <a:pPr algn="ctr" eaLnBrk="0" hangingPunct="0">
              <a:lnSpc>
                <a:spcPct val="80000"/>
              </a:lnSpc>
              <a:spcBef>
                <a:spcPct val="50000"/>
              </a:spcBef>
            </a:pPr>
            <a:r>
              <a:rPr lang="en-US" sz="2400" b="1">
                <a:effectLst>
                  <a:outerShdw blurRad="38100" dist="38100" dir="2700000" algn="tl">
                    <a:srgbClr val="FFFFFF"/>
                  </a:outerShdw>
                </a:effectLst>
                <a:latin typeface="Times New Roman" pitchFamily="18" charset="0"/>
              </a:rPr>
              <a:t>.L</a:t>
            </a:r>
          </a:p>
        </p:txBody>
      </p:sp>
      <p:sp>
        <p:nvSpPr>
          <p:cNvPr id="294917" name="Line 5"/>
          <p:cNvSpPr>
            <a:spLocks noChangeShapeType="1"/>
          </p:cNvSpPr>
          <p:nvPr/>
        </p:nvSpPr>
        <p:spPr bwMode="auto">
          <a:xfrm flipH="1">
            <a:off x="3051175" y="3886200"/>
            <a:ext cx="533400" cy="0"/>
          </a:xfrm>
          <a:prstGeom prst="line">
            <a:avLst/>
          </a:prstGeom>
          <a:noFill/>
          <a:ln w="38100">
            <a:solidFill>
              <a:schemeClr val="tx1"/>
            </a:solidFill>
            <a:round/>
            <a:headEnd type="triangle" w="med" len="med"/>
            <a:tailEnd type="triangle" w="med" len="med"/>
          </a:ln>
          <a:effectLst/>
        </p:spPr>
        <p:txBody>
          <a:bodyPr wrap="none" anchor="ctr"/>
          <a:lstStyle/>
          <a:p>
            <a:endParaRPr lang="en-US"/>
          </a:p>
        </p:txBody>
      </p:sp>
      <p:sp>
        <p:nvSpPr>
          <p:cNvPr id="294918" name="Rectangle 6"/>
          <p:cNvSpPr>
            <a:spLocks noChangeArrowheads="1"/>
          </p:cNvSpPr>
          <p:nvPr/>
        </p:nvSpPr>
        <p:spPr bwMode="auto">
          <a:xfrm>
            <a:off x="4953000" y="1143000"/>
            <a:ext cx="4267200" cy="4876800"/>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pSp>
        <p:nvGrpSpPr>
          <p:cNvPr id="294919" name="Group 7"/>
          <p:cNvGrpSpPr>
            <a:grpSpLocks/>
          </p:cNvGrpSpPr>
          <p:nvPr/>
        </p:nvGrpSpPr>
        <p:grpSpPr bwMode="auto">
          <a:xfrm>
            <a:off x="5908675" y="1250950"/>
            <a:ext cx="2905125" cy="958850"/>
            <a:chOff x="3530" y="528"/>
            <a:chExt cx="1830" cy="604"/>
          </a:xfrm>
        </p:grpSpPr>
        <p:sp>
          <p:nvSpPr>
            <p:cNvPr id="294920" name="Rectangle 8"/>
            <p:cNvSpPr>
              <a:spLocks noChangeArrowheads="1"/>
            </p:cNvSpPr>
            <p:nvPr/>
          </p:nvSpPr>
          <p:spPr bwMode="auto">
            <a:xfrm>
              <a:off x="3530" y="720"/>
              <a:ext cx="550" cy="224"/>
            </a:xfrm>
            <a:prstGeom prst="rect">
              <a:avLst/>
            </a:prstGeom>
            <a:noFill/>
            <a:ln w="9525">
              <a:noFill/>
              <a:miter lim="800000"/>
              <a:headEnd/>
              <a:tailEnd/>
            </a:ln>
            <a:effectLst/>
          </p:spPr>
          <p:txBody>
            <a:bodyPr lIns="111125" tIns="55562" rIns="111125" bIns="55562">
              <a:spAutoFit/>
            </a:bodyPr>
            <a:lstStyle/>
            <a:p>
              <a:pPr defTabSz="1316038" eaLnBrk="0" hangingPunct="0">
                <a:lnSpc>
                  <a:spcPct val="80000"/>
                </a:lnSpc>
                <a:spcBef>
                  <a:spcPct val="50000"/>
                </a:spcBef>
              </a:pPr>
              <a:r>
                <a:rPr lang="en-US" sz="2000" b="1">
                  <a:effectLst>
                    <a:outerShdw blurRad="38100" dist="38100" dir="2700000" algn="tl">
                      <a:srgbClr val="C0C0C0"/>
                    </a:outerShdw>
                  </a:effectLst>
                  <a:latin typeface="Times New Roman" pitchFamily="18" charset="0"/>
                </a:rPr>
                <a:t>Y   =</a:t>
              </a:r>
            </a:p>
          </p:txBody>
        </p:sp>
        <p:sp>
          <p:nvSpPr>
            <p:cNvPr id="294921" name="Rectangle 9"/>
            <p:cNvSpPr>
              <a:spLocks noChangeArrowheads="1"/>
            </p:cNvSpPr>
            <p:nvPr/>
          </p:nvSpPr>
          <p:spPr bwMode="auto">
            <a:xfrm>
              <a:off x="4059" y="528"/>
              <a:ext cx="370" cy="193"/>
            </a:xfrm>
            <a:prstGeom prst="rect">
              <a:avLst/>
            </a:prstGeom>
            <a:noFill/>
            <a:ln w="9525">
              <a:noFill/>
              <a:miter lim="800000"/>
              <a:headEnd/>
              <a:tailEnd/>
            </a:ln>
            <a:effectLst/>
          </p:spPr>
          <p:txBody>
            <a:bodyPr lIns="111125" tIns="55562" rIns="111125" bIns="55562">
              <a:spAutoFit/>
            </a:bodyPr>
            <a:lstStyle/>
            <a:p>
              <a:pPr algn="ctr" defTabSz="1316038" eaLnBrk="0" hangingPunct="0">
                <a:lnSpc>
                  <a:spcPct val="80000"/>
                </a:lnSpc>
                <a:spcBef>
                  <a:spcPct val="50000"/>
                </a:spcBef>
              </a:pPr>
              <a:r>
                <a:rPr lang="en-US" sz="1600" b="1">
                  <a:effectLst>
                    <a:outerShdw blurRad="38100" dist="38100" dir="2700000" algn="tl">
                      <a:srgbClr val="C0C0C0"/>
                    </a:outerShdw>
                  </a:effectLst>
                  <a:latin typeface="Times New Roman" pitchFamily="18" charset="0"/>
                </a:rPr>
                <a:t>40</a:t>
              </a:r>
            </a:p>
          </p:txBody>
        </p:sp>
        <p:sp>
          <p:nvSpPr>
            <p:cNvPr id="294922" name="Rectangle 10"/>
            <p:cNvSpPr>
              <a:spLocks noChangeArrowheads="1"/>
            </p:cNvSpPr>
            <p:nvPr/>
          </p:nvSpPr>
          <p:spPr bwMode="auto">
            <a:xfrm>
              <a:off x="3855" y="717"/>
              <a:ext cx="1505" cy="254"/>
            </a:xfrm>
            <a:prstGeom prst="rect">
              <a:avLst/>
            </a:prstGeom>
            <a:noFill/>
            <a:ln w="9525">
              <a:noFill/>
              <a:miter lim="800000"/>
              <a:headEnd/>
              <a:tailEnd/>
            </a:ln>
            <a:effectLst/>
          </p:spPr>
          <p:txBody>
            <a:bodyPr lIns="111125" tIns="55562" rIns="111125" bIns="55562">
              <a:spAutoFit/>
            </a:bodyPr>
            <a:lstStyle/>
            <a:p>
              <a:pPr algn="ctr" defTabSz="1316038" eaLnBrk="0" hangingPunct="0">
                <a:lnSpc>
                  <a:spcPct val="80000"/>
                </a:lnSpc>
                <a:spcBef>
                  <a:spcPct val="50000"/>
                </a:spcBef>
                <a:buClr>
                  <a:schemeClr val="tx1"/>
                </a:buClr>
                <a:buSzPct val="105000"/>
                <a:buFont typeface="Symbol" pitchFamily="18" charset="2"/>
                <a:buChar char="å"/>
              </a:pPr>
              <a:r>
                <a:rPr lang="en-US" sz="2400" b="1">
                  <a:effectLst>
                    <a:outerShdw blurRad="38100" dist="38100" dir="2700000" algn="tl">
                      <a:srgbClr val="C0C0C0"/>
                    </a:outerShdw>
                  </a:effectLst>
                  <a:latin typeface="Times New Roman" pitchFamily="18" charset="0"/>
                </a:rPr>
                <a:t>    a</a:t>
              </a:r>
              <a:r>
                <a:rPr lang="en-US" sz="2400" b="1" baseline="-25000">
                  <a:effectLst>
                    <a:outerShdw blurRad="38100" dist="38100" dir="2700000" algn="tl">
                      <a:srgbClr val="C0C0C0"/>
                    </a:outerShdw>
                  </a:effectLst>
                  <a:latin typeface="Times New Roman" pitchFamily="18" charset="0"/>
                </a:rPr>
                <a:t>n</a:t>
              </a:r>
              <a:r>
                <a:rPr lang="en-US" sz="2400" b="1">
                  <a:effectLst>
                    <a:outerShdw blurRad="38100" dist="38100" dir="2700000" algn="tl">
                      <a:srgbClr val="C0C0C0"/>
                    </a:outerShdw>
                  </a:effectLst>
                  <a:latin typeface="Times New Roman" pitchFamily="18" charset="0"/>
                </a:rPr>
                <a:t>    x</a:t>
              </a:r>
              <a:r>
                <a:rPr lang="en-US" sz="2400" b="1" baseline="-25000">
                  <a:effectLst>
                    <a:outerShdw blurRad="38100" dist="38100" dir="2700000" algn="tl">
                      <a:srgbClr val="C0C0C0"/>
                    </a:outerShdw>
                  </a:effectLst>
                  <a:latin typeface="Times New Roman" pitchFamily="18" charset="0"/>
                </a:rPr>
                <a:t>n</a:t>
              </a:r>
            </a:p>
          </p:txBody>
        </p:sp>
        <p:sp>
          <p:nvSpPr>
            <p:cNvPr id="294923" name="Rectangle 11"/>
            <p:cNvSpPr>
              <a:spLocks noChangeArrowheads="1"/>
            </p:cNvSpPr>
            <p:nvPr/>
          </p:nvSpPr>
          <p:spPr bwMode="auto">
            <a:xfrm>
              <a:off x="3558" y="939"/>
              <a:ext cx="1376" cy="193"/>
            </a:xfrm>
            <a:prstGeom prst="rect">
              <a:avLst/>
            </a:prstGeom>
            <a:noFill/>
            <a:ln w="9525">
              <a:noFill/>
              <a:miter lim="800000"/>
              <a:headEnd/>
              <a:tailEnd/>
            </a:ln>
            <a:effectLst/>
          </p:spPr>
          <p:txBody>
            <a:bodyPr lIns="111125" tIns="55562" rIns="111125" bIns="55562">
              <a:spAutoFit/>
            </a:bodyPr>
            <a:lstStyle/>
            <a:p>
              <a:pPr algn="ctr" defTabSz="1316038" eaLnBrk="0" hangingPunct="0">
                <a:lnSpc>
                  <a:spcPct val="80000"/>
                </a:lnSpc>
                <a:spcBef>
                  <a:spcPct val="50000"/>
                </a:spcBef>
              </a:pPr>
              <a:r>
                <a:rPr lang="en-US" sz="1600" b="1">
                  <a:effectLst>
                    <a:outerShdw blurRad="38100" dist="38100" dir="2700000" algn="tl">
                      <a:srgbClr val="C0C0C0"/>
                    </a:outerShdw>
                  </a:effectLst>
                  <a:latin typeface="Times New Roman" pitchFamily="18" charset="0"/>
                </a:rPr>
                <a:t>n  =  1</a:t>
              </a:r>
            </a:p>
          </p:txBody>
        </p:sp>
        <p:sp>
          <p:nvSpPr>
            <p:cNvPr id="294924" name="Rectangle 12"/>
            <p:cNvSpPr>
              <a:spLocks noChangeArrowheads="1"/>
            </p:cNvSpPr>
            <p:nvPr/>
          </p:nvSpPr>
          <p:spPr bwMode="auto">
            <a:xfrm>
              <a:off x="4650" y="742"/>
              <a:ext cx="212" cy="242"/>
            </a:xfrm>
            <a:prstGeom prst="rect">
              <a:avLst/>
            </a:prstGeom>
            <a:noFill/>
            <a:ln w="9525">
              <a:noFill/>
              <a:miter lim="800000"/>
              <a:headEnd/>
              <a:tailEnd/>
            </a:ln>
            <a:effectLst/>
          </p:spPr>
          <p:txBody>
            <a:bodyPr wrap="none" lIns="92075" tIns="46038" rIns="92075" bIns="46038">
              <a:spAutoFit/>
            </a:bodyPr>
            <a:lstStyle/>
            <a:p>
              <a:pP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t>
              </a:r>
            </a:p>
          </p:txBody>
        </p:sp>
      </p:grpSp>
      <p:sp>
        <p:nvSpPr>
          <p:cNvPr id="294925" name="Rectangle 13"/>
          <p:cNvSpPr>
            <a:spLocks noChangeArrowheads="1"/>
          </p:cNvSpPr>
          <p:nvPr/>
        </p:nvSpPr>
        <p:spPr bwMode="auto">
          <a:xfrm>
            <a:off x="4870450" y="2600325"/>
            <a:ext cx="4344988" cy="2811463"/>
          </a:xfrm>
          <a:prstGeom prst="rect">
            <a:avLst/>
          </a:prstGeom>
          <a:noFill/>
          <a:ln w="9525">
            <a:noFill/>
            <a:miter lim="800000"/>
            <a:headEnd/>
            <a:tailEnd/>
          </a:ln>
          <a:effectLst/>
        </p:spPr>
        <p:txBody>
          <a:bodyPr lIns="92075" tIns="46038" rIns="92075" bIns="46038">
            <a:spAutoFit/>
          </a:bodyPr>
          <a:lstStyle/>
          <a:p>
            <a:pPr eaLnBrk="0" hangingPunct="0">
              <a:lnSpc>
                <a:spcPct val="80000"/>
              </a:lnSpc>
              <a:spcBef>
                <a:spcPct val="50000"/>
              </a:spcBef>
            </a:pPr>
            <a:r>
              <a:rPr lang="en-US" b="1">
                <a:solidFill>
                  <a:schemeClr val="tx2"/>
                </a:solidFill>
                <a:effectLst>
                  <a:outerShdw blurRad="38100" dist="38100" dir="2700000" algn="tl">
                    <a:srgbClr val="C0C0C0"/>
                  </a:outerShdw>
                </a:effectLst>
                <a:latin typeface="Times New Roman" pitchFamily="18" charset="0"/>
              </a:rPr>
              <a:t>	MVK	.S	40, A2</a:t>
            </a:r>
            <a:endParaRPr lang="en-US">
              <a:effectLst>
                <a:outerShdw blurRad="38100" dist="38100" dir="2700000" algn="tl">
                  <a:srgbClr val="C0C0C0"/>
                </a:outerShdw>
              </a:effectLst>
              <a:latin typeface="Times New Roman" pitchFamily="18" charset="0"/>
            </a:endParaRPr>
          </a:p>
          <a:p>
            <a:pPr eaLnBrk="0" hangingPunct="0">
              <a:lnSpc>
                <a:spcPct val="80000"/>
              </a:lnSpc>
              <a:spcBef>
                <a:spcPct val="50000"/>
              </a:spcBef>
            </a:pPr>
            <a:r>
              <a:rPr lang="en-US">
                <a:effectLst>
                  <a:outerShdw blurRad="38100" dist="38100" dir="2700000" algn="tl">
                    <a:srgbClr val="C0C0C0"/>
                  </a:outerShdw>
                </a:effectLst>
                <a:latin typeface="Times New Roman" pitchFamily="18" charset="0"/>
              </a:rPr>
              <a:t>loop:</a:t>
            </a:r>
          </a:p>
          <a:p>
            <a:pPr eaLnBrk="0" hangingPunct="0">
              <a:lnSpc>
                <a:spcPct val="80000"/>
              </a:lnSpc>
              <a:spcBef>
                <a:spcPct val="50000"/>
              </a:spcBef>
            </a:pPr>
            <a:endParaRPr lang="en-US">
              <a:effectLst>
                <a:outerShdw blurRad="38100" dist="38100" dir="2700000" algn="tl">
                  <a:srgbClr val="C0C0C0"/>
                </a:outerShdw>
              </a:effectLst>
              <a:latin typeface="Times New Roman" pitchFamily="18" charset="0"/>
            </a:endParaRPr>
          </a:p>
          <a:p>
            <a:pPr eaLnBrk="0" hangingPunct="0">
              <a:lnSpc>
                <a:spcPct val="80000"/>
              </a:lnSpc>
              <a:spcBef>
                <a:spcPct val="50000"/>
              </a:spcBef>
            </a:pPr>
            <a:r>
              <a:rPr lang="en-US">
                <a:effectLst>
                  <a:outerShdw blurRad="38100" dist="38100" dir="2700000" algn="tl">
                    <a:srgbClr val="C0C0C0"/>
                  </a:outerShdw>
                </a:effectLst>
                <a:latin typeface="Times New Roman" pitchFamily="18" charset="0"/>
              </a:rPr>
              <a:t>	MPY	.M	A0, A1, A3</a:t>
            </a:r>
          </a:p>
          <a:p>
            <a:pPr eaLnBrk="0" hangingPunct="0">
              <a:lnSpc>
                <a:spcPct val="80000"/>
              </a:lnSpc>
              <a:spcBef>
                <a:spcPct val="50000"/>
              </a:spcBef>
            </a:pPr>
            <a:r>
              <a:rPr lang="en-US">
                <a:effectLst>
                  <a:outerShdw blurRad="38100" dist="38100" dir="2700000" algn="tl">
                    <a:srgbClr val="C0C0C0"/>
                  </a:outerShdw>
                </a:effectLst>
                <a:latin typeface="Times New Roman" pitchFamily="18" charset="0"/>
              </a:rPr>
              <a:t>	ADD	.L	A4, A3, A4</a:t>
            </a:r>
            <a:endParaRPr lang="en-US" b="1">
              <a:effectLst>
                <a:outerShdw blurRad="38100" dist="38100" dir="2700000" algn="tl">
                  <a:srgbClr val="C0C0C0"/>
                </a:outerShdw>
              </a:effectLst>
              <a:latin typeface="Times New Roman" pitchFamily="18" charset="0"/>
            </a:endParaRPr>
          </a:p>
          <a:p>
            <a:pPr eaLnBrk="0" hangingPunct="0">
              <a:lnSpc>
                <a:spcPct val="80000"/>
              </a:lnSpc>
              <a:spcBef>
                <a:spcPct val="50000"/>
              </a:spcBef>
            </a:pPr>
            <a:r>
              <a:rPr lang="en-US">
                <a:effectLst>
                  <a:outerShdw blurRad="38100" dist="38100" dir="2700000" algn="tl">
                    <a:srgbClr val="C0C0C0"/>
                  </a:outerShdw>
                </a:effectLst>
                <a:latin typeface="Times New Roman" pitchFamily="18" charset="0"/>
              </a:rPr>
              <a:t>	</a:t>
            </a:r>
          </a:p>
          <a:p>
            <a:pPr eaLnBrk="0" hangingPunct="0">
              <a:lnSpc>
                <a:spcPct val="80000"/>
              </a:lnSpc>
              <a:spcBef>
                <a:spcPct val="50000"/>
              </a:spcBef>
            </a:pPr>
            <a:r>
              <a:rPr lang="en-US">
                <a:effectLst>
                  <a:outerShdw blurRad="38100" dist="38100" dir="2700000" algn="tl">
                    <a:srgbClr val="C0C0C0"/>
                  </a:outerShdw>
                </a:effectLst>
                <a:latin typeface="Times New Roman" pitchFamily="18" charset="0"/>
              </a:rPr>
              <a:t>   	B	.S	loop</a:t>
            </a:r>
            <a:endParaRPr lang="en-US" b="1">
              <a:solidFill>
                <a:schemeClr val="tx2"/>
              </a:solidFill>
              <a:effectLst>
                <a:outerShdw blurRad="38100" dist="38100" dir="2700000" algn="tl">
                  <a:srgbClr val="C0C0C0"/>
                </a:outerShdw>
              </a:effectLst>
              <a:latin typeface="Times New Roman" pitchFamily="18" charset="0"/>
            </a:endParaRPr>
          </a:p>
          <a:p>
            <a:pPr eaLnBrk="0" hangingPunct="0">
              <a:lnSpc>
                <a:spcPct val="80000"/>
              </a:lnSpc>
              <a:spcBef>
                <a:spcPct val="50000"/>
              </a:spcBef>
            </a:pPr>
            <a:r>
              <a:rPr lang="en-US">
                <a:effectLst>
                  <a:outerShdw blurRad="38100" dist="38100" dir="2700000" algn="tl">
                    <a:srgbClr val="C0C0C0"/>
                  </a:outerShdw>
                </a:effectLst>
                <a:latin typeface="Times New Roman" pitchFamily="18" charset="0"/>
              </a:rPr>
              <a:t>	</a:t>
            </a:r>
          </a:p>
        </p:txBody>
      </p:sp>
      <p:sp>
        <p:nvSpPr>
          <p:cNvPr id="294926" name="Rectangle 14"/>
          <p:cNvSpPr>
            <a:spLocks noChangeArrowheads="1"/>
          </p:cNvSpPr>
          <p:nvPr/>
        </p:nvSpPr>
        <p:spPr bwMode="auto">
          <a:xfrm>
            <a:off x="3770313" y="1482725"/>
            <a:ext cx="796925" cy="796925"/>
          </a:xfrm>
          <a:prstGeom prst="rect">
            <a:avLst/>
          </a:prstGeom>
          <a:solidFill>
            <a:schemeClr val="accent2"/>
          </a:solidFill>
          <a:ln w="12700">
            <a:solidFill>
              <a:schemeClr val="tx1"/>
            </a:solidFill>
            <a:miter lim="800000"/>
            <a:headEnd/>
            <a:tailEnd/>
          </a:ln>
          <a:effectLst>
            <a:outerShdw dist="107763" dir="2700000" algn="ctr" rotWithShape="0">
              <a:schemeClr val="bg2"/>
            </a:outerShdw>
          </a:effectLst>
        </p:spPr>
        <p:txBody>
          <a:bodyPr wrap="none" lIns="92075" tIns="46038" rIns="92075" bIns="46038" anchor="ctr" anchorCtr="1"/>
          <a:lstStyle/>
          <a:p>
            <a:pPr algn="ctr" eaLnBrk="0" hangingPunct="0">
              <a:lnSpc>
                <a:spcPct val="80000"/>
              </a:lnSpc>
              <a:spcBef>
                <a:spcPct val="50000"/>
              </a:spcBef>
            </a:pPr>
            <a:r>
              <a:rPr lang="en-US" sz="2400" b="1">
                <a:effectLst>
                  <a:outerShdw blurRad="38100" dist="38100" dir="2700000" algn="tl">
                    <a:srgbClr val="FFFFFF"/>
                  </a:outerShdw>
                </a:effectLst>
                <a:latin typeface="Times New Roman" pitchFamily="18" charset="0"/>
              </a:rPr>
              <a:t>.S</a:t>
            </a:r>
          </a:p>
        </p:txBody>
      </p:sp>
      <p:sp>
        <p:nvSpPr>
          <p:cNvPr id="294927" name="Line 15"/>
          <p:cNvSpPr>
            <a:spLocks noChangeShapeType="1"/>
          </p:cNvSpPr>
          <p:nvPr/>
        </p:nvSpPr>
        <p:spPr bwMode="auto">
          <a:xfrm flipH="1">
            <a:off x="3051175" y="1905000"/>
            <a:ext cx="533400" cy="0"/>
          </a:xfrm>
          <a:prstGeom prst="line">
            <a:avLst/>
          </a:prstGeom>
          <a:noFill/>
          <a:ln w="38100">
            <a:solidFill>
              <a:schemeClr val="tx1"/>
            </a:solidFill>
            <a:round/>
            <a:headEnd type="triangle" w="med" len="med"/>
            <a:tailEnd type="triangle" w="med" len="med"/>
          </a:ln>
          <a:effectLst/>
        </p:spPr>
        <p:txBody>
          <a:bodyPr wrap="none" anchor="ctr"/>
          <a:lstStyle/>
          <a:p>
            <a:endParaRPr lang="en-US"/>
          </a:p>
        </p:txBody>
      </p:sp>
      <p:grpSp>
        <p:nvGrpSpPr>
          <p:cNvPr id="294928" name="Group 16"/>
          <p:cNvGrpSpPr>
            <a:grpSpLocks/>
          </p:cNvGrpSpPr>
          <p:nvPr/>
        </p:nvGrpSpPr>
        <p:grpSpPr bwMode="auto">
          <a:xfrm>
            <a:off x="233363" y="1030288"/>
            <a:ext cx="2720975" cy="4791075"/>
            <a:chOff x="1" y="553"/>
            <a:chExt cx="1714" cy="3018"/>
          </a:xfrm>
        </p:grpSpPr>
        <p:sp>
          <p:nvSpPr>
            <p:cNvPr id="294929" name="Rectangle 17"/>
            <p:cNvSpPr>
              <a:spLocks noChangeArrowheads="1"/>
            </p:cNvSpPr>
            <p:nvPr/>
          </p:nvSpPr>
          <p:spPr bwMode="auto">
            <a:xfrm>
              <a:off x="422" y="820"/>
              <a:ext cx="1240" cy="2392"/>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294930" name="Line 18"/>
            <p:cNvSpPr>
              <a:spLocks noChangeShapeType="1"/>
            </p:cNvSpPr>
            <p:nvPr/>
          </p:nvSpPr>
          <p:spPr bwMode="auto">
            <a:xfrm>
              <a:off x="432" y="1056"/>
              <a:ext cx="124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94931" name="Line 19"/>
            <p:cNvSpPr>
              <a:spLocks noChangeShapeType="1"/>
            </p:cNvSpPr>
            <p:nvPr/>
          </p:nvSpPr>
          <p:spPr bwMode="auto">
            <a:xfrm>
              <a:off x="432" y="1536"/>
              <a:ext cx="124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94932" name="Line 20"/>
            <p:cNvSpPr>
              <a:spLocks noChangeShapeType="1"/>
            </p:cNvSpPr>
            <p:nvPr/>
          </p:nvSpPr>
          <p:spPr bwMode="auto">
            <a:xfrm>
              <a:off x="432" y="1776"/>
              <a:ext cx="124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94933" name="Line 21"/>
            <p:cNvSpPr>
              <a:spLocks noChangeShapeType="1"/>
            </p:cNvSpPr>
            <p:nvPr/>
          </p:nvSpPr>
          <p:spPr bwMode="auto">
            <a:xfrm>
              <a:off x="432" y="2016"/>
              <a:ext cx="124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94934" name="Rectangle 22"/>
            <p:cNvSpPr>
              <a:spLocks noChangeArrowheads="1"/>
            </p:cNvSpPr>
            <p:nvPr/>
          </p:nvSpPr>
          <p:spPr bwMode="auto">
            <a:xfrm>
              <a:off x="99" y="841"/>
              <a:ext cx="351"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A0</a:t>
              </a:r>
            </a:p>
          </p:txBody>
        </p:sp>
        <p:sp>
          <p:nvSpPr>
            <p:cNvPr id="294935" name="Rectangle 23"/>
            <p:cNvSpPr>
              <a:spLocks noChangeArrowheads="1"/>
            </p:cNvSpPr>
            <p:nvPr/>
          </p:nvSpPr>
          <p:spPr bwMode="auto">
            <a:xfrm>
              <a:off x="99" y="1081"/>
              <a:ext cx="351"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A1</a:t>
              </a:r>
            </a:p>
          </p:txBody>
        </p:sp>
        <p:sp>
          <p:nvSpPr>
            <p:cNvPr id="294936" name="Rectangle 24"/>
            <p:cNvSpPr>
              <a:spLocks noChangeArrowheads="1"/>
            </p:cNvSpPr>
            <p:nvPr/>
          </p:nvSpPr>
          <p:spPr bwMode="auto">
            <a:xfrm>
              <a:off x="99" y="1321"/>
              <a:ext cx="351"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A2</a:t>
              </a:r>
            </a:p>
          </p:txBody>
        </p:sp>
        <p:sp>
          <p:nvSpPr>
            <p:cNvPr id="294937" name="Rectangle 25"/>
            <p:cNvSpPr>
              <a:spLocks noChangeArrowheads="1"/>
            </p:cNvSpPr>
            <p:nvPr/>
          </p:nvSpPr>
          <p:spPr bwMode="auto">
            <a:xfrm>
              <a:off x="99" y="1561"/>
              <a:ext cx="351"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A3</a:t>
              </a:r>
            </a:p>
          </p:txBody>
        </p:sp>
        <p:sp>
          <p:nvSpPr>
            <p:cNvPr id="294938" name="Rectangle 26"/>
            <p:cNvSpPr>
              <a:spLocks noChangeArrowheads="1"/>
            </p:cNvSpPr>
            <p:nvPr/>
          </p:nvSpPr>
          <p:spPr bwMode="auto">
            <a:xfrm>
              <a:off x="99" y="1801"/>
              <a:ext cx="351"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A4</a:t>
              </a:r>
            </a:p>
          </p:txBody>
        </p:sp>
        <p:sp>
          <p:nvSpPr>
            <p:cNvPr id="294939" name="Rectangle 27"/>
            <p:cNvSpPr>
              <a:spLocks noChangeArrowheads="1"/>
            </p:cNvSpPr>
            <p:nvPr/>
          </p:nvSpPr>
          <p:spPr bwMode="auto">
            <a:xfrm>
              <a:off x="374" y="553"/>
              <a:ext cx="1341" cy="242"/>
            </a:xfrm>
            <a:prstGeom prst="rect">
              <a:avLst/>
            </a:prstGeom>
            <a:noFill/>
            <a:ln w="9525">
              <a:noFill/>
              <a:miter lim="800000"/>
              <a:headEnd/>
              <a:tailEnd/>
            </a:ln>
            <a:effectLst/>
          </p:spPr>
          <p:txBody>
            <a:bodyPr wrap="none" lIns="92075" tIns="46038" rIns="92075" bIns="46038">
              <a:spAutoFit/>
            </a:bodyPr>
            <a:lstStyle/>
            <a:p>
              <a:pP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Register File A</a:t>
              </a:r>
            </a:p>
          </p:txBody>
        </p:sp>
        <p:sp>
          <p:nvSpPr>
            <p:cNvPr id="294940" name="Line 28"/>
            <p:cNvSpPr>
              <a:spLocks noChangeShapeType="1"/>
            </p:cNvSpPr>
            <p:nvPr/>
          </p:nvSpPr>
          <p:spPr bwMode="auto">
            <a:xfrm>
              <a:off x="432" y="2976"/>
              <a:ext cx="124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94941" name="Rectangle 29"/>
            <p:cNvSpPr>
              <a:spLocks noChangeArrowheads="1"/>
            </p:cNvSpPr>
            <p:nvPr/>
          </p:nvSpPr>
          <p:spPr bwMode="auto">
            <a:xfrm>
              <a:off x="966" y="2207"/>
              <a:ext cx="180" cy="520"/>
            </a:xfrm>
            <a:prstGeom prst="rect">
              <a:avLst/>
            </a:prstGeom>
            <a:noFill/>
            <a:ln w="9525">
              <a:noFill/>
              <a:miter lim="800000"/>
              <a:headEnd/>
              <a:tailEnd/>
            </a:ln>
            <a:effectLst/>
          </p:spPr>
          <p:txBody>
            <a:bodyPr wrap="none" lIns="92075" tIns="46038" rIns="92075" bIns="46038">
              <a:spAutoFit/>
            </a:bodyPr>
            <a:lstStyle/>
            <a:p>
              <a:pPr algn="ctr" eaLnBrk="0" hangingPunct="0">
                <a:lnSpc>
                  <a:spcPct val="50000"/>
                </a:lnSpc>
                <a:spcBef>
                  <a:spcPct val="50000"/>
                </a:spcBef>
              </a:pPr>
              <a:r>
                <a:rPr lang="en-US" sz="3200" b="1">
                  <a:effectLst>
                    <a:outerShdw blurRad="38100" dist="38100" dir="2700000" algn="tl">
                      <a:srgbClr val="C0C0C0"/>
                    </a:outerShdw>
                  </a:effectLst>
                  <a:latin typeface="Times New Roman" pitchFamily="18" charset="0"/>
                </a:rPr>
                <a:t>.</a:t>
              </a:r>
              <a:br>
                <a:rPr lang="en-US" sz="3200" b="1">
                  <a:effectLst>
                    <a:outerShdw blurRad="38100" dist="38100" dir="2700000" algn="tl">
                      <a:srgbClr val="C0C0C0"/>
                    </a:outerShdw>
                  </a:effectLst>
                  <a:latin typeface="Times New Roman" pitchFamily="18" charset="0"/>
                </a:rPr>
              </a:br>
              <a:r>
                <a:rPr lang="en-US" sz="3200" b="1">
                  <a:effectLst>
                    <a:outerShdw blurRad="38100" dist="38100" dir="2700000" algn="tl">
                      <a:srgbClr val="C0C0C0"/>
                    </a:outerShdw>
                  </a:effectLst>
                  <a:latin typeface="Times New Roman" pitchFamily="18" charset="0"/>
                </a:rPr>
                <a:t>.</a:t>
              </a:r>
              <a:br>
                <a:rPr lang="en-US" sz="3200" b="1">
                  <a:effectLst>
                    <a:outerShdw blurRad="38100" dist="38100" dir="2700000" algn="tl">
                      <a:srgbClr val="C0C0C0"/>
                    </a:outerShdw>
                  </a:effectLst>
                  <a:latin typeface="Times New Roman" pitchFamily="18" charset="0"/>
                </a:rPr>
              </a:br>
              <a:r>
                <a:rPr lang="en-US" sz="3200" b="1">
                  <a:effectLst>
                    <a:outerShdw blurRad="38100" dist="38100" dir="2700000" algn="tl">
                      <a:srgbClr val="C0C0C0"/>
                    </a:outerShdw>
                  </a:effectLst>
                  <a:latin typeface="Times New Roman" pitchFamily="18" charset="0"/>
                </a:rPr>
                <a:t>.</a:t>
              </a:r>
            </a:p>
          </p:txBody>
        </p:sp>
        <p:sp>
          <p:nvSpPr>
            <p:cNvPr id="294942" name="Rectangle 30"/>
            <p:cNvSpPr>
              <a:spLocks noChangeArrowheads="1"/>
            </p:cNvSpPr>
            <p:nvPr/>
          </p:nvSpPr>
          <p:spPr bwMode="auto">
            <a:xfrm>
              <a:off x="950" y="841"/>
              <a:ext cx="212"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a:t>
              </a:r>
            </a:p>
          </p:txBody>
        </p:sp>
        <p:sp>
          <p:nvSpPr>
            <p:cNvPr id="294943" name="Rectangle 31"/>
            <p:cNvSpPr>
              <a:spLocks noChangeArrowheads="1"/>
            </p:cNvSpPr>
            <p:nvPr/>
          </p:nvSpPr>
          <p:spPr bwMode="auto">
            <a:xfrm>
              <a:off x="950" y="1067"/>
              <a:ext cx="212"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x</a:t>
              </a:r>
            </a:p>
          </p:txBody>
        </p:sp>
        <p:sp>
          <p:nvSpPr>
            <p:cNvPr id="294944" name="Rectangle 32"/>
            <p:cNvSpPr>
              <a:spLocks noChangeArrowheads="1"/>
            </p:cNvSpPr>
            <p:nvPr/>
          </p:nvSpPr>
          <p:spPr bwMode="auto">
            <a:xfrm>
              <a:off x="798" y="1539"/>
              <a:ext cx="511"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prod</a:t>
              </a:r>
            </a:p>
          </p:txBody>
        </p:sp>
        <p:sp>
          <p:nvSpPr>
            <p:cNvPr id="294945" name="Rectangle 33"/>
            <p:cNvSpPr>
              <a:spLocks noChangeArrowheads="1"/>
            </p:cNvSpPr>
            <p:nvPr/>
          </p:nvSpPr>
          <p:spPr bwMode="auto">
            <a:xfrm>
              <a:off x="1" y="2999"/>
              <a:ext cx="447"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A15</a:t>
              </a:r>
            </a:p>
          </p:txBody>
        </p:sp>
        <p:sp>
          <p:nvSpPr>
            <p:cNvPr id="294946" name="Line 34"/>
            <p:cNvSpPr>
              <a:spLocks noChangeShapeType="1"/>
            </p:cNvSpPr>
            <p:nvPr/>
          </p:nvSpPr>
          <p:spPr bwMode="auto">
            <a:xfrm>
              <a:off x="432" y="3360"/>
              <a:ext cx="1248" cy="0"/>
            </a:xfrm>
            <a:prstGeom prst="line">
              <a:avLst/>
            </a:prstGeom>
            <a:noFill/>
            <a:ln w="12700">
              <a:solidFill>
                <a:schemeClr val="tx1"/>
              </a:solidFill>
              <a:round/>
              <a:headEnd type="stealth" w="med" len="lg"/>
              <a:tailEnd type="stealth" w="med" len="lg"/>
            </a:ln>
            <a:effectLst/>
          </p:spPr>
          <p:txBody>
            <a:bodyPr wrap="none" anchor="ctr"/>
            <a:lstStyle/>
            <a:p>
              <a:endParaRPr lang="en-US"/>
            </a:p>
          </p:txBody>
        </p:sp>
        <p:sp>
          <p:nvSpPr>
            <p:cNvPr id="294947" name="Rectangle 35"/>
            <p:cNvSpPr>
              <a:spLocks noChangeArrowheads="1"/>
            </p:cNvSpPr>
            <p:nvPr/>
          </p:nvSpPr>
          <p:spPr bwMode="auto">
            <a:xfrm>
              <a:off x="758" y="3359"/>
              <a:ext cx="577" cy="212"/>
            </a:xfrm>
            <a:prstGeom prst="rect">
              <a:avLst/>
            </a:prstGeom>
            <a:noFill/>
            <a:ln w="9525">
              <a:noFill/>
              <a:miter lim="800000"/>
              <a:headEnd/>
              <a:tailEnd/>
            </a:ln>
            <a:effectLst/>
          </p:spPr>
          <p:txBody>
            <a:bodyPr wrap="none" lIns="92075" tIns="46038" rIns="92075" bIns="46038">
              <a:spAutoFit/>
            </a:bodyPr>
            <a:lstStyle/>
            <a:p>
              <a:pPr eaLnBrk="0" hangingPunct="0">
                <a:lnSpc>
                  <a:spcPct val="80000"/>
                </a:lnSpc>
                <a:spcBef>
                  <a:spcPct val="50000"/>
                </a:spcBef>
              </a:pPr>
              <a:r>
                <a:rPr lang="en-US" sz="2000" b="1">
                  <a:effectLst>
                    <a:outerShdw blurRad="38100" dist="38100" dir="2700000" algn="tl">
                      <a:srgbClr val="C0C0C0"/>
                    </a:outerShdw>
                  </a:effectLst>
                  <a:latin typeface="Times New Roman" pitchFamily="18" charset="0"/>
                </a:rPr>
                <a:t>32-bits</a:t>
              </a:r>
            </a:p>
          </p:txBody>
        </p:sp>
        <p:sp>
          <p:nvSpPr>
            <p:cNvPr id="294948" name="Rectangle 36"/>
            <p:cNvSpPr>
              <a:spLocks noChangeArrowheads="1"/>
            </p:cNvSpPr>
            <p:nvPr/>
          </p:nvSpPr>
          <p:spPr bwMode="auto">
            <a:xfrm>
              <a:off x="912" y="1774"/>
              <a:ext cx="255"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Y</a:t>
              </a:r>
            </a:p>
          </p:txBody>
        </p:sp>
        <p:sp>
          <p:nvSpPr>
            <p:cNvPr id="294949" name="Line 37"/>
            <p:cNvSpPr>
              <a:spLocks noChangeShapeType="1"/>
            </p:cNvSpPr>
            <p:nvPr/>
          </p:nvSpPr>
          <p:spPr bwMode="auto">
            <a:xfrm>
              <a:off x="432" y="1296"/>
              <a:ext cx="124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94950" name="Rectangle 38"/>
            <p:cNvSpPr>
              <a:spLocks noChangeArrowheads="1"/>
            </p:cNvSpPr>
            <p:nvPr/>
          </p:nvSpPr>
          <p:spPr bwMode="auto">
            <a:xfrm>
              <a:off x="587" y="1281"/>
              <a:ext cx="975"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solidFill>
                    <a:schemeClr val="tx2"/>
                  </a:solidFill>
                  <a:effectLst>
                    <a:outerShdw blurRad="38100" dist="38100" dir="2700000" algn="tl">
                      <a:srgbClr val="C0C0C0"/>
                    </a:outerShdw>
                  </a:effectLst>
                  <a:latin typeface="Times New Roman" pitchFamily="18" charset="0"/>
                </a:rPr>
                <a:t>loop count</a:t>
              </a: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22" name="Group 2"/>
          <p:cNvGrpSpPr>
            <a:grpSpLocks/>
          </p:cNvGrpSpPr>
          <p:nvPr/>
        </p:nvGrpSpPr>
        <p:grpSpPr bwMode="auto">
          <a:xfrm>
            <a:off x="1073150" y="1066800"/>
            <a:ext cx="7653338" cy="5181600"/>
            <a:chOff x="384" y="240"/>
            <a:chExt cx="4892" cy="3531"/>
          </a:xfrm>
        </p:grpSpPr>
        <p:graphicFrame>
          <p:nvGraphicFramePr>
            <p:cNvPr id="235523" name="Object 3"/>
            <p:cNvGraphicFramePr>
              <a:graphicFrameLocks noChangeAspect="1"/>
            </p:cNvGraphicFramePr>
            <p:nvPr/>
          </p:nvGraphicFramePr>
          <p:xfrm>
            <a:off x="2400" y="432"/>
            <a:ext cx="451" cy="624"/>
          </p:xfrm>
          <a:graphic>
            <a:graphicData uri="http://schemas.openxmlformats.org/presentationml/2006/ole">
              <p:oleObj spid="_x0000_s235523" name="Equation" r:id="rId4" imgW="164880" imgH="228600" progId="Equation.DSMT4">
                <p:embed/>
              </p:oleObj>
            </a:graphicData>
          </a:graphic>
        </p:graphicFrame>
        <p:graphicFrame>
          <p:nvGraphicFramePr>
            <p:cNvPr id="235524" name="Object 4"/>
            <p:cNvGraphicFramePr>
              <a:graphicFrameLocks noChangeAspect="1"/>
            </p:cNvGraphicFramePr>
            <p:nvPr/>
          </p:nvGraphicFramePr>
          <p:xfrm>
            <a:off x="1200" y="495"/>
            <a:ext cx="243" cy="451"/>
          </p:xfrm>
          <a:graphic>
            <a:graphicData uri="http://schemas.openxmlformats.org/presentationml/2006/ole">
              <p:oleObj spid="_x0000_s235524" name="Equation" r:id="rId5" imgW="88560" imgH="164880" progId="Equation.DSMT4">
                <p:embed/>
              </p:oleObj>
            </a:graphicData>
          </a:graphic>
        </p:graphicFrame>
        <p:graphicFrame>
          <p:nvGraphicFramePr>
            <p:cNvPr id="235525" name="Object 5"/>
            <p:cNvGraphicFramePr>
              <a:graphicFrameLocks noChangeAspect="1"/>
            </p:cNvGraphicFramePr>
            <p:nvPr/>
          </p:nvGraphicFramePr>
          <p:xfrm>
            <a:off x="1040" y="1204"/>
            <a:ext cx="510" cy="449"/>
          </p:xfrm>
          <a:graphic>
            <a:graphicData uri="http://schemas.openxmlformats.org/presentationml/2006/ole">
              <p:oleObj spid="_x0000_s235525" name="Equation" r:id="rId6" imgW="215640" imgH="190440" progId="Equation.DSMT4">
                <p:embed/>
              </p:oleObj>
            </a:graphicData>
          </a:graphic>
        </p:graphicFrame>
        <p:graphicFrame>
          <p:nvGraphicFramePr>
            <p:cNvPr id="235526" name="Object 6"/>
            <p:cNvGraphicFramePr>
              <a:graphicFrameLocks noChangeAspect="1"/>
            </p:cNvGraphicFramePr>
            <p:nvPr/>
          </p:nvGraphicFramePr>
          <p:xfrm>
            <a:off x="2399" y="1141"/>
            <a:ext cx="417" cy="624"/>
          </p:xfrm>
          <a:graphic>
            <a:graphicData uri="http://schemas.openxmlformats.org/presentationml/2006/ole">
              <p:oleObj spid="_x0000_s235526" name="Equation" r:id="rId7" imgW="152280" imgH="228600" progId="Equation.DSMT4">
                <p:embed/>
              </p:oleObj>
            </a:graphicData>
          </a:graphic>
        </p:graphicFrame>
        <p:graphicFrame>
          <p:nvGraphicFramePr>
            <p:cNvPr id="235527" name="Object 7"/>
            <p:cNvGraphicFramePr>
              <a:graphicFrameLocks noChangeAspect="1"/>
            </p:cNvGraphicFramePr>
            <p:nvPr/>
          </p:nvGraphicFramePr>
          <p:xfrm>
            <a:off x="1016" y="2036"/>
            <a:ext cx="510" cy="449"/>
          </p:xfrm>
          <a:graphic>
            <a:graphicData uri="http://schemas.openxmlformats.org/presentationml/2006/ole">
              <p:oleObj spid="_x0000_s235527" name="Equation" r:id="rId8" imgW="215640" imgH="190440" progId="Equation.DSMT4">
                <p:embed/>
              </p:oleObj>
            </a:graphicData>
          </a:graphic>
        </p:graphicFrame>
        <p:graphicFrame>
          <p:nvGraphicFramePr>
            <p:cNvPr id="235528" name="Object 8"/>
            <p:cNvGraphicFramePr>
              <a:graphicFrameLocks noChangeAspect="1"/>
            </p:cNvGraphicFramePr>
            <p:nvPr/>
          </p:nvGraphicFramePr>
          <p:xfrm>
            <a:off x="2370" y="1940"/>
            <a:ext cx="452" cy="624"/>
          </p:xfrm>
          <a:graphic>
            <a:graphicData uri="http://schemas.openxmlformats.org/presentationml/2006/ole">
              <p:oleObj spid="_x0000_s235528" name="Equation" r:id="rId9" imgW="164880" imgH="228600" progId="Equation.DSMT4">
                <p:embed/>
              </p:oleObj>
            </a:graphicData>
          </a:graphic>
        </p:graphicFrame>
        <p:graphicFrame>
          <p:nvGraphicFramePr>
            <p:cNvPr id="235529" name="Object 9"/>
            <p:cNvGraphicFramePr>
              <a:graphicFrameLocks noChangeAspect="1"/>
            </p:cNvGraphicFramePr>
            <p:nvPr/>
          </p:nvGraphicFramePr>
          <p:xfrm>
            <a:off x="976" y="3312"/>
            <a:ext cx="510" cy="449"/>
          </p:xfrm>
          <a:graphic>
            <a:graphicData uri="http://schemas.openxmlformats.org/presentationml/2006/ole">
              <p:oleObj spid="_x0000_s235529" name="Equation" r:id="rId10" imgW="215640" imgH="190440" progId="Equation.DSMT4">
                <p:embed/>
              </p:oleObj>
            </a:graphicData>
          </a:graphic>
        </p:graphicFrame>
        <p:graphicFrame>
          <p:nvGraphicFramePr>
            <p:cNvPr id="235530" name="Object 10"/>
            <p:cNvGraphicFramePr>
              <a:graphicFrameLocks noChangeAspect="1"/>
            </p:cNvGraphicFramePr>
            <p:nvPr/>
          </p:nvGraphicFramePr>
          <p:xfrm>
            <a:off x="2307" y="3264"/>
            <a:ext cx="621" cy="507"/>
          </p:xfrm>
          <a:graphic>
            <a:graphicData uri="http://schemas.openxmlformats.org/presentationml/2006/ole">
              <p:oleObj spid="_x0000_s235530" name="Equation" r:id="rId11" imgW="279360" imgH="228600" progId="Equation.DSMT4">
                <p:embed/>
              </p:oleObj>
            </a:graphicData>
          </a:graphic>
        </p:graphicFrame>
        <p:graphicFrame>
          <p:nvGraphicFramePr>
            <p:cNvPr id="235531" name="Object 11"/>
            <p:cNvGraphicFramePr>
              <a:graphicFrameLocks noChangeAspect="1"/>
            </p:cNvGraphicFramePr>
            <p:nvPr/>
          </p:nvGraphicFramePr>
          <p:xfrm>
            <a:off x="1164" y="2688"/>
            <a:ext cx="180" cy="419"/>
          </p:xfrm>
          <a:graphic>
            <a:graphicData uri="http://schemas.openxmlformats.org/presentationml/2006/ole">
              <p:oleObj spid="_x0000_s235531" name="Equation" r:id="rId12" imgW="75960" imgH="177480" progId="Equation.DSMT4">
                <p:embed/>
              </p:oleObj>
            </a:graphicData>
          </a:graphic>
        </p:graphicFrame>
        <p:graphicFrame>
          <p:nvGraphicFramePr>
            <p:cNvPr id="235532" name="Object 12"/>
            <p:cNvGraphicFramePr>
              <a:graphicFrameLocks noChangeAspect="1"/>
            </p:cNvGraphicFramePr>
            <p:nvPr/>
          </p:nvGraphicFramePr>
          <p:xfrm>
            <a:off x="2426" y="2658"/>
            <a:ext cx="180" cy="419"/>
          </p:xfrm>
          <a:graphic>
            <a:graphicData uri="http://schemas.openxmlformats.org/presentationml/2006/ole">
              <p:oleObj spid="_x0000_s235532" name="Equation" r:id="rId13" imgW="75960" imgH="177480" progId="Equation.DSMT4">
                <p:embed/>
              </p:oleObj>
            </a:graphicData>
          </a:graphic>
        </p:graphicFrame>
        <p:sp>
          <p:nvSpPr>
            <p:cNvPr id="235533" name="Line 13"/>
            <p:cNvSpPr>
              <a:spLocks noChangeShapeType="1"/>
            </p:cNvSpPr>
            <p:nvPr/>
          </p:nvSpPr>
          <p:spPr bwMode="auto">
            <a:xfrm>
              <a:off x="384" y="672"/>
              <a:ext cx="816" cy="0"/>
            </a:xfrm>
            <a:prstGeom prst="line">
              <a:avLst/>
            </a:prstGeom>
            <a:noFill/>
            <a:ln w="9525">
              <a:solidFill>
                <a:schemeClr val="tx1"/>
              </a:solidFill>
              <a:round/>
              <a:headEnd/>
              <a:tailEnd type="stealth" w="lg" len="lg"/>
            </a:ln>
            <a:effectLst/>
          </p:spPr>
          <p:txBody>
            <a:bodyPr/>
            <a:lstStyle/>
            <a:p>
              <a:endParaRPr lang="en-US"/>
            </a:p>
          </p:txBody>
        </p:sp>
        <p:sp>
          <p:nvSpPr>
            <p:cNvPr id="235534" name="Line 14"/>
            <p:cNvSpPr>
              <a:spLocks noChangeShapeType="1"/>
            </p:cNvSpPr>
            <p:nvPr/>
          </p:nvSpPr>
          <p:spPr bwMode="auto">
            <a:xfrm>
              <a:off x="1440" y="720"/>
              <a:ext cx="960" cy="0"/>
            </a:xfrm>
            <a:prstGeom prst="line">
              <a:avLst/>
            </a:prstGeom>
            <a:noFill/>
            <a:ln w="9525">
              <a:solidFill>
                <a:schemeClr val="tx1"/>
              </a:solidFill>
              <a:round/>
              <a:headEnd/>
              <a:tailEnd type="stealth" w="lg" len="lg"/>
            </a:ln>
            <a:effectLst/>
          </p:spPr>
          <p:txBody>
            <a:bodyPr/>
            <a:lstStyle/>
            <a:p>
              <a:endParaRPr lang="en-US"/>
            </a:p>
          </p:txBody>
        </p:sp>
        <p:sp>
          <p:nvSpPr>
            <p:cNvPr id="235535" name="Line 15"/>
            <p:cNvSpPr>
              <a:spLocks noChangeShapeType="1"/>
            </p:cNvSpPr>
            <p:nvPr/>
          </p:nvSpPr>
          <p:spPr bwMode="auto">
            <a:xfrm>
              <a:off x="1568" y="1440"/>
              <a:ext cx="816" cy="0"/>
            </a:xfrm>
            <a:prstGeom prst="line">
              <a:avLst/>
            </a:prstGeom>
            <a:noFill/>
            <a:ln w="9525">
              <a:solidFill>
                <a:schemeClr val="tx1"/>
              </a:solidFill>
              <a:round/>
              <a:headEnd/>
              <a:tailEnd type="stealth" w="lg" len="lg"/>
            </a:ln>
            <a:effectLst/>
          </p:spPr>
          <p:txBody>
            <a:bodyPr/>
            <a:lstStyle/>
            <a:p>
              <a:endParaRPr lang="en-US"/>
            </a:p>
          </p:txBody>
        </p:sp>
        <p:sp>
          <p:nvSpPr>
            <p:cNvPr id="235536" name="Line 16"/>
            <p:cNvSpPr>
              <a:spLocks noChangeShapeType="1"/>
            </p:cNvSpPr>
            <p:nvPr/>
          </p:nvSpPr>
          <p:spPr bwMode="auto">
            <a:xfrm>
              <a:off x="1546" y="2256"/>
              <a:ext cx="816" cy="0"/>
            </a:xfrm>
            <a:prstGeom prst="line">
              <a:avLst/>
            </a:prstGeom>
            <a:noFill/>
            <a:ln w="9525">
              <a:solidFill>
                <a:schemeClr val="tx1"/>
              </a:solidFill>
              <a:round/>
              <a:headEnd/>
              <a:tailEnd type="stealth" w="lg" len="lg"/>
            </a:ln>
            <a:effectLst/>
          </p:spPr>
          <p:txBody>
            <a:bodyPr/>
            <a:lstStyle/>
            <a:p>
              <a:endParaRPr lang="en-US"/>
            </a:p>
          </p:txBody>
        </p:sp>
        <p:sp>
          <p:nvSpPr>
            <p:cNvPr id="235537" name="Line 17"/>
            <p:cNvSpPr>
              <a:spLocks noChangeShapeType="1"/>
            </p:cNvSpPr>
            <p:nvPr/>
          </p:nvSpPr>
          <p:spPr bwMode="auto">
            <a:xfrm>
              <a:off x="1488" y="3534"/>
              <a:ext cx="816" cy="0"/>
            </a:xfrm>
            <a:prstGeom prst="line">
              <a:avLst/>
            </a:prstGeom>
            <a:noFill/>
            <a:ln w="9525">
              <a:solidFill>
                <a:schemeClr val="tx1"/>
              </a:solidFill>
              <a:round/>
              <a:headEnd/>
              <a:tailEnd type="stealth" w="lg" len="lg"/>
            </a:ln>
            <a:effectLst/>
          </p:spPr>
          <p:txBody>
            <a:bodyPr/>
            <a:lstStyle/>
            <a:p>
              <a:endParaRPr lang="en-US"/>
            </a:p>
          </p:txBody>
        </p:sp>
        <p:sp>
          <p:nvSpPr>
            <p:cNvPr id="235538" name="Line 18"/>
            <p:cNvSpPr>
              <a:spLocks noChangeShapeType="1"/>
            </p:cNvSpPr>
            <p:nvPr/>
          </p:nvSpPr>
          <p:spPr bwMode="auto">
            <a:xfrm>
              <a:off x="1296" y="960"/>
              <a:ext cx="0" cy="240"/>
            </a:xfrm>
            <a:prstGeom prst="line">
              <a:avLst/>
            </a:prstGeom>
            <a:noFill/>
            <a:ln w="9525">
              <a:solidFill>
                <a:schemeClr val="tx1"/>
              </a:solidFill>
              <a:round/>
              <a:headEnd/>
              <a:tailEnd type="stealth" w="lg" len="lg"/>
            </a:ln>
            <a:effectLst/>
          </p:spPr>
          <p:txBody>
            <a:bodyPr/>
            <a:lstStyle/>
            <a:p>
              <a:endParaRPr lang="en-US"/>
            </a:p>
          </p:txBody>
        </p:sp>
        <p:sp>
          <p:nvSpPr>
            <p:cNvPr id="235539" name="Line 19"/>
            <p:cNvSpPr>
              <a:spLocks noChangeShapeType="1"/>
            </p:cNvSpPr>
            <p:nvPr/>
          </p:nvSpPr>
          <p:spPr bwMode="auto">
            <a:xfrm>
              <a:off x="1276" y="1652"/>
              <a:ext cx="0" cy="384"/>
            </a:xfrm>
            <a:prstGeom prst="line">
              <a:avLst/>
            </a:prstGeom>
            <a:noFill/>
            <a:ln w="9525">
              <a:solidFill>
                <a:schemeClr val="tx1"/>
              </a:solidFill>
              <a:round/>
              <a:headEnd/>
              <a:tailEnd type="stealth" w="lg" len="lg"/>
            </a:ln>
            <a:effectLst/>
          </p:spPr>
          <p:txBody>
            <a:bodyPr/>
            <a:lstStyle/>
            <a:p>
              <a:endParaRPr lang="en-US"/>
            </a:p>
          </p:txBody>
        </p:sp>
        <p:sp>
          <p:nvSpPr>
            <p:cNvPr id="235540" name="Line 20"/>
            <p:cNvSpPr>
              <a:spLocks noChangeShapeType="1"/>
            </p:cNvSpPr>
            <p:nvPr/>
          </p:nvSpPr>
          <p:spPr bwMode="auto">
            <a:xfrm flipH="1">
              <a:off x="1248" y="2496"/>
              <a:ext cx="10" cy="240"/>
            </a:xfrm>
            <a:prstGeom prst="line">
              <a:avLst/>
            </a:prstGeom>
            <a:noFill/>
            <a:ln w="9525">
              <a:solidFill>
                <a:schemeClr val="tx1"/>
              </a:solidFill>
              <a:round/>
              <a:headEnd/>
              <a:tailEnd type="stealth" w="lg" len="lg"/>
            </a:ln>
            <a:effectLst/>
          </p:spPr>
          <p:txBody>
            <a:bodyPr/>
            <a:lstStyle/>
            <a:p>
              <a:endParaRPr lang="en-US"/>
            </a:p>
          </p:txBody>
        </p:sp>
        <p:sp>
          <p:nvSpPr>
            <p:cNvPr id="235541" name="Line 21"/>
            <p:cNvSpPr>
              <a:spLocks noChangeShapeType="1"/>
            </p:cNvSpPr>
            <p:nvPr/>
          </p:nvSpPr>
          <p:spPr bwMode="auto">
            <a:xfrm flipH="1">
              <a:off x="1238" y="3056"/>
              <a:ext cx="10" cy="240"/>
            </a:xfrm>
            <a:prstGeom prst="line">
              <a:avLst/>
            </a:prstGeom>
            <a:noFill/>
            <a:ln w="9525">
              <a:solidFill>
                <a:schemeClr val="tx1"/>
              </a:solidFill>
              <a:round/>
              <a:headEnd/>
              <a:tailEnd type="stealth" w="lg" len="lg"/>
            </a:ln>
            <a:effectLst/>
          </p:spPr>
          <p:txBody>
            <a:bodyPr/>
            <a:lstStyle/>
            <a:p>
              <a:endParaRPr lang="en-US"/>
            </a:p>
          </p:txBody>
        </p:sp>
        <p:graphicFrame>
          <p:nvGraphicFramePr>
            <p:cNvPr id="235542" name="Object 22"/>
            <p:cNvGraphicFramePr>
              <a:graphicFrameLocks noChangeAspect="1"/>
            </p:cNvGraphicFramePr>
            <p:nvPr/>
          </p:nvGraphicFramePr>
          <p:xfrm>
            <a:off x="4556" y="1440"/>
            <a:ext cx="624" cy="446"/>
          </p:xfrm>
          <a:graphic>
            <a:graphicData uri="http://schemas.openxmlformats.org/presentationml/2006/ole">
              <p:oleObj spid="_x0000_s235542" name="Equation" r:id="rId14" imgW="355320" imgH="253800" progId="Equation.DSMT4">
                <p:embed/>
              </p:oleObj>
            </a:graphicData>
          </a:graphic>
        </p:graphicFrame>
        <p:graphicFrame>
          <p:nvGraphicFramePr>
            <p:cNvPr id="235543" name="Object 23"/>
            <p:cNvGraphicFramePr>
              <a:graphicFrameLocks noChangeAspect="1"/>
            </p:cNvGraphicFramePr>
            <p:nvPr/>
          </p:nvGraphicFramePr>
          <p:xfrm>
            <a:off x="384" y="240"/>
            <a:ext cx="576" cy="426"/>
          </p:xfrm>
          <a:graphic>
            <a:graphicData uri="http://schemas.openxmlformats.org/presentationml/2006/ole">
              <p:oleObj spid="_x0000_s235543" name="Equation" r:id="rId15" imgW="342720" imgH="253800" progId="Equation.DSMT4">
                <p:embed/>
              </p:oleObj>
            </a:graphicData>
          </a:graphic>
        </p:graphicFrame>
        <p:sp>
          <p:nvSpPr>
            <p:cNvPr id="235544" name="Line 24"/>
            <p:cNvSpPr>
              <a:spLocks noChangeShapeType="1"/>
            </p:cNvSpPr>
            <p:nvPr/>
          </p:nvSpPr>
          <p:spPr bwMode="auto">
            <a:xfrm>
              <a:off x="4364" y="1920"/>
              <a:ext cx="912" cy="0"/>
            </a:xfrm>
            <a:prstGeom prst="line">
              <a:avLst/>
            </a:prstGeom>
            <a:noFill/>
            <a:ln w="12700">
              <a:solidFill>
                <a:schemeClr val="tx1"/>
              </a:solidFill>
              <a:round/>
              <a:headEnd/>
              <a:tailEnd type="stealth" w="lg" len="lg"/>
            </a:ln>
            <a:effectLst/>
          </p:spPr>
          <p:txBody>
            <a:bodyPr/>
            <a:lstStyle/>
            <a:p>
              <a:endParaRPr lang="en-US"/>
            </a:p>
          </p:txBody>
        </p:sp>
        <p:graphicFrame>
          <p:nvGraphicFramePr>
            <p:cNvPr id="235545" name="Object 25"/>
            <p:cNvGraphicFramePr>
              <a:graphicFrameLocks noChangeAspect="1"/>
            </p:cNvGraphicFramePr>
            <p:nvPr/>
          </p:nvGraphicFramePr>
          <p:xfrm>
            <a:off x="3888" y="1680"/>
            <a:ext cx="491" cy="535"/>
          </p:xfrm>
          <a:graphic>
            <a:graphicData uri="http://schemas.openxmlformats.org/presentationml/2006/ole">
              <p:oleObj spid="_x0000_s235545" name="Equation" r:id="rId16" imgW="139680" imgH="152280" progId="Equation.DSMT4">
                <p:embed/>
              </p:oleObj>
            </a:graphicData>
          </a:graphic>
        </p:graphicFrame>
        <p:sp>
          <p:nvSpPr>
            <p:cNvPr id="235546" name="Freeform 26"/>
            <p:cNvSpPr>
              <a:spLocks/>
            </p:cNvSpPr>
            <p:nvPr/>
          </p:nvSpPr>
          <p:spPr bwMode="auto">
            <a:xfrm>
              <a:off x="2832" y="720"/>
              <a:ext cx="1056" cy="960"/>
            </a:xfrm>
            <a:custGeom>
              <a:avLst/>
              <a:gdLst/>
              <a:ahLst/>
              <a:cxnLst>
                <a:cxn ang="0">
                  <a:pos x="0" y="0"/>
                </a:cxn>
                <a:cxn ang="0">
                  <a:pos x="384" y="0"/>
                </a:cxn>
                <a:cxn ang="0">
                  <a:pos x="1056" y="960"/>
                </a:cxn>
              </a:cxnLst>
              <a:rect l="0" t="0" r="r" b="b"/>
              <a:pathLst>
                <a:path w="1056" h="960">
                  <a:moveTo>
                    <a:pt x="0" y="0"/>
                  </a:moveTo>
                  <a:lnTo>
                    <a:pt x="384" y="0"/>
                  </a:lnTo>
                  <a:lnTo>
                    <a:pt x="1056" y="960"/>
                  </a:lnTo>
                </a:path>
              </a:pathLst>
            </a:custGeom>
            <a:noFill/>
            <a:ln w="9525">
              <a:solidFill>
                <a:schemeClr val="tx1"/>
              </a:solidFill>
              <a:round/>
              <a:headEnd type="none" w="med" len="med"/>
              <a:tailEnd type="stealth" w="lg" len="lg"/>
            </a:ln>
            <a:effectLst/>
          </p:spPr>
          <p:txBody>
            <a:bodyPr/>
            <a:lstStyle/>
            <a:p>
              <a:endParaRPr lang="en-US"/>
            </a:p>
          </p:txBody>
        </p:sp>
        <p:sp>
          <p:nvSpPr>
            <p:cNvPr id="235547" name="Freeform 27"/>
            <p:cNvSpPr>
              <a:spLocks/>
            </p:cNvSpPr>
            <p:nvPr/>
          </p:nvSpPr>
          <p:spPr bwMode="auto">
            <a:xfrm>
              <a:off x="2832" y="1440"/>
              <a:ext cx="1056" cy="432"/>
            </a:xfrm>
            <a:custGeom>
              <a:avLst/>
              <a:gdLst/>
              <a:ahLst/>
              <a:cxnLst>
                <a:cxn ang="0">
                  <a:pos x="0" y="0"/>
                </a:cxn>
                <a:cxn ang="0">
                  <a:pos x="384" y="0"/>
                </a:cxn>
                <a:cxn ang="0">
                  <a:pos x="1056" y="432"/>
                </a:cxn>
              </a:cxnLst>
              <a:rect l="0" t="0" r="r" b="b"/>
              <a:pathLst>
                <a:path w="1056" h="432">
                  <a:moveTo>
                    <a:pt x="0" y="0"/>
                  </a:moveTo>
                  <a:lnTo>
                    <a:pt x="384" y="0"/>
                  </a:lnTo>
                  <a:lnTo>
                    <a:pt x="1056" y="432"/>
                  </a:lnTo>
                </a:path>
              </a:pathLst>
            </a:custGeom>
            <a:noFill/>
            <a:ln w="9525">
              <a:solidFill>
                <a:schemeClr val="tx1"/>
              </a:solidFill>
              <a:round/>
              <a:headEnd type="none" w="med" len="med"/>
              <a:tailEnd type="stealth" w="lg" len="lg"/>
            </a:ln>
            <a:effectLst/>
          </p:spPr>
          <p:txBody>
            <a:bodyPr/>
            <a:lstStyle/>
            <a:p>
              <a:endParaRPr lang="en-US"/>
            </a:p>
          </p:txBody>
        </p:sp>
        <p:graphicFrame>
          <p:nvGraphicFramePr>
            <p:cNvPr id="235548" name="Object 28"/>
            <p:cNvGraphicFramePr>
              <a:graphicFrameLocks noChangeAspect="1"/>
            </p:cNvGraphicFramePr>
            <p:nvPr/>
          </p:nvGraphicFramePr>
          <p:xfrm>
            <a:off x="2928" y="2640"/>
            <a:ext cx="180" cy="419"/>
          </p:xfrm>
          <a:graphic>
            <a:graphicData uri="http://schemas.openxmlformats.org/presentationml/2006/ole">
              <p:oleObj spid="_x0000_s235548" name="Equation" r:id="rId17" imgW="75960" imgH="177480" progId="Equation.DSMT4">
                <p:embed/>
              </p:oleObj>
            </a:graphicData>
          </a:graphic>
        </p:graphicFrame>
        <p:sp>
          <p:nvSpPr>
            <p:cNvPr id="235549" name="Freeform 29"/>
            <p:cNvSpPr>
              <a:spLocks/>
            </p:cNvSpPr>
            <p:nvPr/>
          </p:nvSpPr>
          <p:spPr bwMode="auto">
            <a:xfrm>
              <a:off x="2832" y="1968"/>
              <a:ext cx="1056" cy="432"/>
            </a:xfrm>
            <a:custGeom>
              <a:avLst/>
              <a:gdLst/>
              <a:ahLst/>
              <a:cxnLst>
                <a:cxn ang="0">
                  <a:pos x="0" y="432"/>
                </a:cxn>
                <a:cxn ang="0">
                  <a:pos x="432" y="432"/>
                </a:cxn>
                <a:cxn ang="0">
                  <a:pos x="1056" y="0"/>
                </a:cxn>
              </a:cxnLst>
              <a:rect l="0" t="0" r="r" b="b"/>
              <a:pathLst>
                <a:path w="1056" h="432">
                  <a:moveTo>
                    <a:pt x="0" y="432"/>
                  </a:moveTo>
                  <a:lnTo>
                    <a:pt x="432" y="432"/>
                  </a:lnTo>
                  <a:lnTo>
                    <a:pt x="1056" y="0"/>
                  </a:lnTo>
                </a:path>
              </a:pathLst>
            </a:custGeom>
            <a:noFill/>
            <a:ln w="9525">
              <a:solidFill>
                <a:schemeClr val="tx1"/>
              </a:solidFill>
              <a:round/>
              <a:headEnd type="none" w="med" len="med"/>
              <a:tailEnd type="stealth" w="lg" len="lg"/>
            </a:ln>
            <a:effectLst/>
          </p:spPr>
          <p:txBody>
            <a:bodyPr/>
            <a:lstStyle/>
            <a:p>
              <a:endParaRPr lang="en-US"/>
            </a:p>
          </p:txBody>
        </p:sp>
        <p:sp>
          <p:nvSpPr>
            <p:cNvPr id="235550" name="Freeform 30"/>
            <p:cNvSpPr>
              <a:spLocks/>
            </p:cNvSpPr>
            <p:nvPr/>
          </p:nvSpPr>
          <p:spPr bwMode="auto">
            <a:xfrm>
              <a:off x="2918" y="2178"/>
              <a:ext cx="960" cy="1296"/>
            </a:xfrm>
            <a:custGeom>
              <a:avLst/>
              <a:gdLst/>
              <a:ahLst/>
              <a:cxnLst>
                <a:cxn ang="0">
                  <a:pos x="0" y="1296"/>
                </a:cxn>
                <a:cxn ang="0">
                  <a:pos x="528" y="1296"/>
                </a:cxn>
                <a:cxn ang="0">
                  <a:pos x="960" y="0"/>
                </a:cxn>
              </a:cxnLst>
              <a:rect l="0" t="0" r="r" b="b"/>
              <a:pathLst>
                <a:path w="960" h="1296">
                  <a:moveTo>
                    <a:pt x="0" y="1296"/>
                  </a:moveTo>
                  <a:lnTo>
                    <a:pt x="528" y="1296"/>
                  </a:lnTo>
                  <a:lnTo>
                    <a:pt x="960" y="0"/>
                  </a:lnTo>
                </a:path>
              </a:pathLst>
            </a:custGeom>
            <a:noFill/>
            <a:ln w="9525">
              <a:solidFill>
                <a:schemeClr val="tx1"/>
              </a:solidFill>
              <a:round/>
              <a:headEnd/>
              <a:tailEnd type="stealth" w="lg" len="lg"/>
            </a:ln>
            <a:effectLst/>
          </p:spPr>
          <p:txBody>
            <a:bodyPr/>
            <a:lstStyle/>
            <a:p>
              <a:endParaRPr lang="en-US"/>
            </a:p>
          </p:txBody>
        </p:sp>
      </p:grpSp>
      <p:sp>
        <p:nvSpPr>
          <p:cNvPr id="235551" name="Text Box 31"/>
          <p:cNvSpPr txBox="1">
            <a:spLocks noChangeArrowheads="1"/>
          </p:cNvSpPr>
          <p:nvPr/>
        </p:nvSpPr>
        <p:spPr bwMode="auto">
          <a:xfrm>
            <a:off x="3300413" y="182563"/>
            <a:ext cx="1982787" cy="579437"/>
          </a:xfrm>
          <a:prstGeom prst="rect">
            <a:avLst/>
          </a:prstGeom>
          <a:noFill/>
          <a:ln w="9525">
            <a:noFill/>
            <a:miter lim="800000"/>
            <a:headEnd/>
            <a:tailEnd/>
          </a:ln>
          <a:effectLst/>
        </p:spPr>
        <p:txBody>
          <a:bodyPr wrap="none">
            <a:spAutoFit/>
          </a:bodyPr>
          <a:lstStyle/>
          <a:p>
            <a:pPr algn="ctr"/>
            <a:r>
              <a:rPr lang="en-US" sz="3200"/>
              <a:t>Structure</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Grp="1" noChangeArrowheads="1"/>
          </p:cNvSpPr>
          <p:nvPr>
            <p:ph type="title"/>
          </p:nvPr>
        </p:nvSpPr>
        <p:spPr>
          <a:xfrm>
            <a:off x="307975" y="381000"/>
            <a:ext cx="9067800" cy="762000"/>
          </a:xfrm>
          <a:noFill/>
          <a:ln/>
        </p:spPr>
        <p:txBody>
          <a:bodyPr lIns="46038" tIns="46038" rIns="46038" bIns="46038"/>
          <a:lstStyle/>
          <a:p>
            <a:r>
              <a:rPr lang="en-US"/>
              <a:t>Decrementing Loop Counter (3)</a:t>
            </a:r>
          </a:p>
        </p:txBody>
      </p:sp>
      <p:sp>
        <p:nvSpPr>
          <p:cNvPr id="295939" name="Rectangle 3"/>
          <p:cNvSpPr>
            <a:spLocks noChangeArrowheads="1"/>
          </p:cNvSpPr>
          <p:nvPr/>
        </p:nvSpPr>
        <p:spPr bwMode="auto">
          <a:xfrm>
            <a:off x="3846513" y="2701925"/>
            <a:ext cx="796925" cy="796925"/>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lIns="92075" tIns="46038" rIns="92075" bIns="46038" anchor="ctr" anchorCtr="1"/>
          <a:lstStyle/>
          <a:p>
            <a:pPr algn="ctr" eaLnBrk="0" hangingPunct="0">
              <a:lnSpc>
                <a:spcPct val="80000"/>
              </a:lnSpc>
              <a:spcBef>
                <a:spcPct val="50000"/>
              </a:spcBef>
            </a:pPr>
            <a:r>
              <a:rPr lang="en-US" sz="2400" b="1">
                <a:effectLst>
                  <a:outerShdw blurRad="38100" dist="38100" dir="2700000" algn="tl">
                    <a:srgbClr val="FFFFFF"/>
                  </a:outerShdw>
                </a:effectLst>
                <a:latin typeface="Times New Roman" pitchFamily="18" charset="0"/>
              </a:rPr>
              <a:t>.M</a:t>
            </a:r>
          </a:p>
        </p:txBody>
      </p:sp>
      <p:sp>
        <p:nvSpPr>
          <p:cNvPr id="295940" name="Line 4"/>
          <p:cNvSpPr>
            <a:spLocks noChangeShapeType="1"/>
          </p:cNvSpPr>
          <p:nvPr/>
        </p:nvSpPr>
        <p:spPr bwMode="auto">
          <a:xfrm flipH="1">
            <a:off x="3127375" y="3124200"/>
            <a:ext cx="533400" cy="0"/>
          </a:xfrm>
          <a:prstGeom prst="line">
            <a:avLst/>
          </a:prstGeom>
          <a:noFill/>
          <a:ln w="38100">
            <a:solidFill>
              <a:schemeClr val="tx1"/>
            </a:solidFill>
            <a:round/>
            <a:headEnd type="triangle" w="med" len="med"/>
            <a:tailEnd type="triangle" w="med" len="med"/>
          </a:ln>
          <a:effectLst/>
        </p:spPr>
        <p:txBody>
          <a:bodyPr wrap="none" anchor="ctr"/>
          <a:lstStyle/>
          <a:p>
            <a:endParaRPr lang="en-US"/>
          </a:p>
        </p:txBody>
      </p:sp>
      <p:sp>
        <p:nvSpPr>
          <p:cNvPr id="295941" name="Rectangle 5"/>
          <p:cNvSpPr>
            <a:spLocks noChangeArrowheads="1"/>
          </p:cNvSpPr>
          <p:nvPr/>
        </p:nvSpPr>
        <p:spPr bwMode="auto">
          <a:xfrm>
            <a:off x="3846513" y="3692525"/>
            <a:ext cx="796925" cy="796925"/>
          </a:xfrm>
          <a:prstGeom prst="rect">
            <a:avLst/>
          </a:prstGeom>
          <a:solidFill>
            <a:schemeClr val="accent2"/>
          </a:solidFill>
          <a:ln w="12700">
            <a:solidFill>
              <a:schemeClr val="tx1"/>
            </a:solidFill>
            <a:miter lim="800000"/>
            <a:headEnd/>
            <a:tailEnd/>
          </a:ln>
          <a:effectLst>
            <a:outerShdw dist="107763" dir="2700000" algn="ctr" rotWithShape="0">
              <a:schemeClr val="bg2"/>
            </a:outerShdw>
          </a:effectLst>
        </p:spPr>
        <p:txBody>
          <a:bodyPr wrap="none" lIns="92075" tIns="46038" rIns="92075" bIns="46038" anchor="ctr"/>
          <a:lstStyle/>
          <a:p>
            <a:pPr algn="ctr" eaLnBrk="0" hangingPunct="0">
              <a:lnSpc>
                <a:spcPct val="80000"/>
              </a:lnSpc>
              <a:spcBef>
                <a:spcPct val="50000"/>
              </a:spcBef>
            </a:pPr>
            <a:r>
              <a:rPr lang="en-US" sz="2400" b="1">
                <a:effectLst>
                  <a:outerShdw blurRad="38100" dist="38100" dir="2700000" algn="tl">
                    <a:srgbClr val="FFFFFF"/>
                  </a:outerShdw>
                </a:effectLst>
                <a:latin typeface="Times New Roman" pitchFamily="18" charset="0"/>
              </a:rPr>
              <a:t>.L</a:t>
            </a:r>
          </a:p>
        </p:txBody>
      </p:sp>
      <p:sp>
        <p:nvSpPr>
          <p:cNvPr id="295942" name="Line 6"/>
          <p:cNvSpPr>
            <a:spLocks noChangeShapeType="1"/>
          </p:cNvSpPr>
          <p:nvPr/>
        </p:nvSpPr>
        <p:spPr bwMode="auto">
          <a:xfrm flipH="1">
            <a:off x="3127375" y="4114800"/>
            <a:ext cx="533400" cy="0"/>
          </a:xfrm>
          <a:prstGeom prst="line">
            <a:avLst/>
          </a:prstGeom>
          <a:noFill/>
          <a:ln w="38100">
            <a:solidFill>
              <a:schemeClr val="tx1"/>
            </a:solidFill>
            <a:round/>
            <a:headEnd type="triangle" w="med" len="med"/>
            <a:tailEnd type="triangle" w="med" len="med"/>
          </a:ln>
          <a:effectLst/>
        </p:spPr>
        <p:txBody>
          <a:bodyPr wrap="none" anchor="ctr"/>
          <a:lstStyle/>
          <a:p>
            <a:endParaRPr lang="en-US"/>
          </a:p>
        </p:txBody>
      </p:sp>
      <p:sp>
        <p:nvSpPr>
          <p:cNvPr id="295943" name="Rectangle 7"/>
          <p:cNvSpPr>
            <a:spLocks noChangeArrowheads="1"/>
          </p:cNvSpPr>
          <p:nvPr/>
        </p:nvSpPr>
        <p:spPr bwMode="auto">
          <a:xfrm>
            <a:off x="5029200" y="1371600"/>
            <a:ext cx="4268788" cy="4876800"/>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pSp>
        <p:nvGrpSpPr>
          <p:cNvPr id="295944" name="Group 8"/>
          <p:cNvGrpSpPr>
            <a:grpSpLocks/>
          </p:cNvGrpSpPr>
          <p:nvPr/>
        </p:nvGrpSpPr>
        <p:grpSpPr bwMode="auto">
          <a:xfrm>
            <a:off x="5984875" y="1479550"/>
            <a:ext cx="2905125" cy="958850"/>
            <a:chOff x="3530" y="528"/>
            <a:chExt cx="1830" cy="604"/>
          </a:xfrm>
        </p:grpSpPr>
        <p:sp>
          <p:nvSpPr>
            <p:cNvPr id="295945" name="Rectangle 9"/>
            <p:cNvSpPr>
              <a:spLocks noChangeArrowheads="1"/>
            </p:cNvSpPr>
            <p:nvPr/>
          </p:nvSpPr>
          <p:spPr bwMode="auto">
            <a:xfrm>
              <a:off x="3530" y="720"/>
              <a:ext cx="550" cy="224"/>
            </a:xfrm>
            <a:prstGeom prst="rect">
              <a:avLst/>
            </a:prstGeom>
            <a:noFill/>
            <a:ln w="9525">
              <a:noFill/>
              <a:miter lim="800000"/>
              <a:headEnd/>
              <a:tailEnd/>
            </a:ln>
            <a:effectLst/>
          </p:spPr>
          <p:txBody>
            <a:bodyPr lIns="111125" tIns="55562" rIns="111125" bIns="55562">
              <a:spAutoFit/>
            </a:bodyPr>
            <a:lstStyle/>
            <a:p>
              <a:pPr defTabSz="1316038" eaLnBrk="0" hangingPunct="0">
                <a:lnSpc>
                  <a:spcPct val="80000"/>
                </a:lnSpc>
                <a:spcBef>
                  <a:spcPct val="50000"/>
                </a:spcBef>
              </a:pPr>
              <a:r>
                <a:rPr lang="en-US" sz="2000" b="1">
                  <a:effectLst>
                    <a:outerShdw blurRad="38100" dist="38100" dir="2700000" algn="tl">
                      <a:srgbClr val="C0C0C0"/>
                    </a:outerShdw>
                  </a:effectLst>
                  <a:latin typeface="Times New Roman" pitchFamily="18" charset="0"/>
                </a:rPr>
                <a:t>Y   =</a:t>
              </a:r>
            </a:p>
          </p:txBody>
        </p:sp>
        <p:sp>
          <p:nvSpPr>
            <p:cNvPr id="295946" name="Rectangle 10"/>
            <p:cNvSpPr>
              <a:spLocks noChangeArrowheads="1"/>
            </p:cNvSpPr>
            <p:nvPr/>
          </p:nvSpPr>
          <p:spPr bwMode="auto">
            <a:xfrm>
              <a:off x="4059" y="528"/>
              <a:ext cx="370" cy="193"/>
            </a:xfrm>
            <a:prstGeom prst="rect">
              <a:avLst/>
            </a:prstGeom>
            <a:noFill/>
            <a:ln w="9525">
              <a:noFill/>
              <a:miter lim="800000"/>
              <a:headEnd/>
              <a:tailEnd/>
            </a:ln>
            <a:effectLst/>
          </p:spPr>
          <p:txBody>
            <a:bodyPr lIns="111125" tIns="55562" rIns="111125" bIns="55562">
              <a:spAutoFit/>
            </a:bodyPr>
            <a:lstStyle/>
            <a:p>
              <a:pPr algn="ctr" defTabSz="1316038" eaLnBrk="0" hangingPunct="0">
                <a:lnSpc>
                  <a:spcPct val="80000"/>
                </a:lnSpc>
                <a:spcBef>
                  <a:spcPct val="50000"/>
                </a:spcBef>
              </a:pPr>
              <a:r>
                <a:rPr lang="en-US" sz="1600" b="1">
                  <a:effectLst>
                    <a:outerShdw blurRad="38100" dist="38100" dir="2700000" algn="tl">
                      <a:srgbClr val="C0C0C0"/>
                    </a:outerShdw>
                  </a:effectLst>
                  <a:latin typeface="Times New Roman" pitchFamily="18" charset="0"/>
                </a:rPr>
                <a:t>40</a:t>
              </a:r>
            </a:p>
          </p:txBody>
        </p:sp>
        <p:sp>
          <p:nvSpPr>
            <p:cNvPr id="295947" name="Rectangle 11"/>
            <p:cNvSpPr>
              <a:spLocks noChangeArrowheads="1"/>
            </p:cNvSpPr>
            <p:nvPr/>
          </p:nvSpPr>
          <p:spPr bwMode="auto">
            <a:xfrm>
              <a:off x="3855" y="717"/>
              <a:ext cx="1505" cy="254"/>
            </a:xfrm>
            <a:prstGeom prst="rect">
              <a:avLst/>
            </a:prstGeom>
            <a:noFill/>
            <a:ln w="9525">
              <a:noFill/>
              <a:miter lim="800000"/>
              <a:headEnd/>
              <a:tailEnd/>
            </a:ln>
            <a:effectLst/>
          </p:spPr>
          <p:txBody>
            <a:bodyPr lIns="111125" tIns="55562" rIns="111125" bIns="55562">
              <a:spAutoFit/>
            </a:bodyPr>
            <a:lstStyle/>
            <a:p>
              <a:pPr algn="ctr" defTabSz="1316038" eaLnBrk="0" hangingPunct="0">
                <a:lnSpc>
                  <a:spcPct val="80000"/>
                </a:lnSpc>
                <a:spcBef>
                  <a:spcPct val="50000"/>
                </a:spcBef>
                <a:buClr>
                  <a:schemeClr val="tx1"/>
                </a:buClr>
                <a:buSzPct val="105000"/>
                <a:buFont typeface="Symbol" pitchFamily="18" charset="2"/>
                <a:buChar char="å"/>
              </a:pPr>
              <a:r>
                <a:rPr lang="en-US" sz="2400" b="1">
                  <a:effectLst>
                    <a:outerShdw blurRad="38100" dist="38100" dir="2700000" algn="tl">
                      <a:srgbClr val="C0C0C0"/>
                    </a:outerShdw>
                  </a:effectLst>
                  <a:latin typeface="Times New Roman" pitchFamily="18" charset="0"/>
                </a:rPr>
                <a:t>    a</a:t>
              </a:r>
              <a:r>
                <a:rPr lang="en-US" sz="2400" b="1" baseline="-25000">
                  <a:effectLst>
                    <a:outerShdw blurRad="38100" dist="38100" dir="2700000" algn="tl">
                      <a:srgbClr val="C0C0C0"/>
                    </a:outerShdw>
                  </a:effectLst>
                  <a:latin typeface="Times New Roman" pitchFamily="18" charset="0"/>
                </a:rPr>
                <a:t>n</a:t>
              </a:r>
              <a:r>
                <a:rPr lang="en-US" sz="2400" b="1">
                  <a:effectLst>
                    <a:outerShdw blurRad="38100" dist="38100" dir="2700000" algn="tl">
                      <a:srgbClr val="C0C0C0"/>
                    </a:outerShdw>
                  </a:effectLst>
                  <a:latin typeface="Times New Roman" pitchFamily="18" charset="0"/>
                </a:rPr>
                <a:t>    x</a:t>
              </a:r>
              <a:r>
                <a:rPr lang="en-US" sz="2400" b="1" baseline="-25000">
                  <a:effectLst>
                    <a:outerShdw blurRad="38100" dist="38100" dir="2700000" algn="tl">
                      <a:srgbClr val="C0C0C0"/>
                    </a:outerShdw>
                  </a:effectLst>
                  <a:latin typeface="Times New Roman" pitchFamily="18" charset="0"/>
                </a:rPr>
                <a:t>n</a:t>
              </a:r>
            </a:p>
          </p:txBody>
        </p:sp>
        <p:sp>
          <p:nvSpPr>
            <p:cNvPr id="295948" name="Rectangle 12"/>
            <p:cNvSpPr>
              <a:spLocks noChangeArrowheads="1"/>
            </p:cNvSpPr>
            <p:nvPr/>
          </p:nvSpPr>
          <p:spPr bwMode="auto">
            <a:xfrm>
              <a:off x="3558" y="939"/>
              <a:ext cx="1376" cy="193"/>
            </a:xfrm>
            <a:prstGeom prst="rect">
              <a:avLst/>
            </a:prstGeom>
            <a:noFill/>
            <a:ln w="9525">
              <a:noFill/>
              <a:miter lim="800000"/>
              <a:headEnd/>
              <a:tailEnd/>
            </a:ln>
            <a:effectLst/>
          </p:spPr>
          <p:txBody>
            <a:bodyPr lIns="111125" tIns="55562" rIns="111125" bIns="55562">
              <a:spAutoFit/>
            </a:bodyPr>
            <a:lstStyle/>
            <a:p>
              <a:pPr algn="ctr" defTabSz="1316038" eaLnBrk="0" hangingPunct="0">
                <a:lnSpc>
                  <a:spcPct val="80000"/>
                </a:lnSpc>
                <a:spcBef>
                  <a:spcPct val="50000"/>
                </a:spcBef>
              </a:pPr>
              <a:r>
                <a:rPr lang="en-US" sz="1600" b="1">
                  <a:effectLst>
                    <a:outerShdw blurRad="38100" dist="38100" dir="2700000" algn="tl">
                      <a:srgbClr val="C0C0C0"/>
                    </a:outerShdw>
                  </a:effectLst>
                  <a:latin typeface="Times New Roman" pitchFamily="18" charset="0"/>
                </a:rPr>
                <a:t>n  =  1</a:t>
              </a:r>
            </a:p>
          </p:txBody>
        </p:sp>
        <p:sp>
          <p:nvSpPr>
            <p:cNvPr id="295949" name="Rectangle 13"/>
            <p:cNvSpPr>
              <a:spLocks noChangeArrowheads="1"/>
            </p:cNvSpPr>
            <p:nvPr/>
          </p:nvSpPr>
          <p:spPr bwMode="auto">
            <a:xfrm>
              <a:off x="4650" y="742"/>
              <a:ext cx="212" cy="242"/>
            </a:xfrm>
            <a:prstGeom prst="rect">
              <a:avLst/>
            </a:prstGeom>
            <a:noFill/>
            <a:ln w="9525">
              <a:noFill/>
              <a:miter lim="800000"/>
              <a:headEnd/>
              <a:tailEnd/>
            </a:ln>
            <a:effectLst/>
          </p:spPr>
          <p:txBody>
            <a:bodyPr wrap="none" lIns="92075" tIns="46038" rIns="92075" bIns="46038">
              <a:spAutoFit/>
            </a:bodyPr>
            <a:lstStyle/>
            <a:p>
              <a:pP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t>
              </a:r>
            </a:p>
          </p:txBody>
        </p:sp>
      </p:grpSp>
      <p:sp>
        <p:nvSpPr>
          <p:cNvPr id="295950" name="Rectangle 14"/>
          <p:cNvSpPr>
            <a:spLocks noChangeArrowheads="1"/>
          </p:cNvSpPr>
          <p:nvPr/>
        </p:nvSpPr>
        <p:spPr bwMode="auto">
          <a:xfrm>
            <a:off x="4953000" y="2828925"/>
            <a:ext cx="4330700" cy="2811463"/>
          </a:xfrm>
          <a:prstGeom prst="rect">
            <a:avLst/>
          </a:prstGeom>
          <a:noFill/>
          <a:ln w="9525">
            <a:noFill/>
            <a:miter lim="800000"/>
            <a:headEnd/>
            <a:tailEnd/>
          </a:ln>
          <a:effectLst/>
        </p:spPr>
        <p:txBody>
          <a:bodyPr lIns="92075" tIns="46038" rIns="92075" bIns="46038">
            <a:spAutoFit/>
          </a:bodyPr>
          <a:lstStyle/>
          <a:p>
            <a:pPr eaLnBrk="0" hangingPunct="0">
              <a:lnSpc>
                <a:spcPct val="80000"/>
              </a:lnSpc>
              <a:spcBef>
                <a:spcPct val="50000"/>
              </a:spcBef>
            </a:pPr>
            <a:r>
              <a:rPr lang="en-US">
                <a:effectLst>
                  <a:outerShdw blurRad="38100" dist="38100" dir="2700000" algn="tl">
                    <a:srgbClr val="C0C0C0"/>
                  </a:outerShdw>
                </a:effectLst>
                <a:latin typeface="Times New Roman" pitchFamily="18" charset="0"/>
              </a:rPr>
              <a:t>	MVK	.S	40, A2</a:t>
            </a:r>
          </a:p>
          <a:p>
            <a:pPr eaLnBrk="0" hangingPunct="0">
              <a:lnSpc>
                <a:spcPct val="80000"/>
              </a:lnSpc>
              <a:spcBef>
                <a:spcPct val="50000"/>
              </a:spcBef>
            </a:pPr>
            <a:r>
              <a:rPr lang="en-US">
                <a:effectLst>
                  <a:outerShdw blurRad="38100" dist="38100" dir="2700000" algn="tl">
                    <a:srgbClr val="C0C0C0"/>
                  </a:outerShdw>
                </a:effectLst>
                <a:latin typeface="Times New Roman" pitchFamily="18" charset="0"/>
              </a:rPr>
              <a:t>loop:</a:t>
            </a:r>
          </a:p>
          <a:p>
            <a:pPr eaLnBrk="0" hangingPunct="0">
              <a:lnSpc>
                <a:spcPct val="80000"/>
              </a:lnSpc>
              <a:spcBef>
                <a:spcPct val="50000"/>
              </a:spcBef>
            </a:pPr>
            <a:endParaRPr lang="en-US">
              <a:effectLst>
                <a:outerShdw blurRad="38100" dist="38100" dir="2700000" algn="tl">
                  <a:srgbClr val="C0C0C0"/>
                </a:outerShdw>
              </a:effectLst>
              <a:latin typeface="Times New Roman" pitchFamily="18" charset="0"/>
            </a:endParaRPr>
          </a:p>
          <a:p>
            <a:pPr eaLnBrk="0" hangingPunct="0">
              <a:lnSpc>
                <a:spcPct val="80000"/>
              </a:lnSpc>
              <a:spcBef>
                <a:spcPct val="50000"/>
              </a:spcBef>
            </a:pPr>
            <a:r>
              <a:rPr lang="en-US">
                <a:effectLst>
                  <a:outerShdw blurRad="38100" dist="38100" dir="2700000" algn="tl">
                    <a:srgbClr val="C0C0C0"/>
                  </a:outerShdw>
                </a:effectLst>
                <a:latin typeface="Times New Roman" pitchFamily="18" charset="0"/>
              </a:rPr>
              <a:t>	MPY	.M	A0, A1, A3</a:t>
            </a:r>
          </a:p>
          <a:p>
            <a:pPr eaLnBrk="0" hangingPunct="0">
              <a:lnSpc>
                <a:spcPct val="80000"/>
              </a:lnSpc>
              <a:spcBef>
                <a:spcPct val="50000"/>
              </a:spcBef>
            </a:pPr>
            <a:r>
              <a:rPr lang="en-US">
                <a:effectLst>
                  <a:outerShdw blurRad="38100" dist="38100" dir="2700000" algn="tl">
                    <a:srgbClr val="C0C0C0"/>
                  </a:outerShdw>
                </a:effectLst>
                <a:latin typeface="Times New Roman" pitchFamily="18" charset="0"/>
              </a:rPr>
              <a:t>	ADD	.L	A4, A3, A4</a:t>
            </a:r>
            <a:endParaRPr lang="en-US" b="1">
              <a:effectLst>
                <a:outerShdw blurRad="38100" dist="38100" dir="2700000" algn="tl">
                  <a:srgbClr val="C0C0C0"/>
                </a:outerShdw>
              </a:effectLst>
              <a:latin typeface="Times New Roman" pitchFamily="18" charset="0"/>
            </a:endParaRPr>
          </a:p>
          <a:p>
            <a:pPr eaLnBrk="0" hangingPunct="0">
              <a:lnSpc>
                <a:spcPct val="80000"/>
              </a:lnSpc>
              <a:spcBef>
                <a:spcPct val="50000"/>
              </a:spcBef>
            </a:pPr>
            <a:r>
              <a:rPr lang="en-US" b="1">
                <a:solidFill>
                  <a:schemeClr val="tx2"/>
                </a:solidFill>
                <a:effectLst>
                  <a:outerShdw blurRad="38100" dist="38100" dir="2700000" algn="tl">
                    <a:srgbClr val="C0C0C0"/>
                  </a:outerShdw>
                </a:effectLst>
                <a:latin typeface="Times New Roman" pitchFamily="18" charset="0"/>
              </a:rPr>
              <a:t>	SUB	.L	A2, 1, A2</a:t>
            </a:r>
            <a:endParaRPr lang="en-US">
              <a:effectLst>
                <a:outerShdw blurRad="38100" dist="38100" dir="2700000" algn="tl">
                  <a:srgbClr val="C0C0C0"/>
                </a:outerShdw>
              </a:effectLst>
              <a:latin typeface="Times New Roman" pitchFamily="18" charset="0"/>
            </a:endParaRPr>
          </a:p>
          <a:p>
            <a:pPr eaLnBrk="0" hangingPunct="0">
              <a:lnSpc>
                <a:spcPct val="80000"/>
              </a:lnSpc>
              <a:spcBef>
                <a:spcPct val="50000"/>
              </a:spcBef>
            </a:pPr>
            <a:r>
              <a:rPr lang="en-US">
                <a:effectLst>
                  <a:outerShdw blurRad="38100" dist="38100" dir="2700000" algn="tl">
                    <a:srgbClr val="C0C0C0"/>
                  </a:outerShdw>
                </a:effectLst>
                <a:latin typeface="Times New Roman" pitchFamily="18" charset="0"/>
              </a:rPr>
              <a:t>   	B	.S	loop</a:t>
            </a:r>
            <a:endParaRPr lang="en-US" b="1">
              <a:solidFill>
                <a:schemeClr val="tx2"/>
              </a:solidFill>
              <a:effectLst>
                <a:outerShdw blurRad="38100" dist="38100" dir="2700000" algn="tl">
                  <a:srgbClr val="C0C0C0"/>
                </a:outerShdw>
              </a:effectLst>
              <a:latin typeface="Times New Roman" pitchFamily="18" charset="0"/>
            </a:endParaRPr>
          </a:p>
          <a:p>
            <a:pPr eaLnBrk="0" hangingPunct="0">
              <a:lnSpc>
                <a:spcPct val="80000"/>
              </a:lnSpc>
              <a:spcBef>
                <a:spcPct val="50000"/>
              </a:spcBef>
            </a:pPr>
            <a:r>
              <a:rPr lang="en-US">
                <a:effectLst>
                  <a:outerShdw blurRad="38100" dist="38100" dir="2700000" algn="tl">
                    <a:srgbClr val="C0C0C0"/>
                  </a:outerShdw>
                </a:effectLst>
                <a:latin typeface="Times New Roman" pitchFamily="18" charset="0"/>
              </a:rPr>
              <a:t>	</a:t>
            </a:r>
          </a:p>
        </p:txBody>
      </p:sp>
      <p:sp>
        <p:nvSpPr>
          <p:cNvPr id="295951" name="Rectangle 15"/>
          <p:cNvSpPr>
            <a:spLocks noChangeArrowheads="1"/>
          </p:cNvSpPr>
          <p:nvPr/>
        </p:nvSpPr>
        <p:spPr bwMode="auto">
          <a:xfrm>
            <a:off x="3846513" y="1711325"/>
            <a:ext cx="796925" cy="796925"/>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lIns="92075" tIns="46038" rIns="92075" bIns="46038" anchor="ctr" anchorCtr="1"/>
          <a:lstStyle/>
          <a:p>
            <a:pPr algn="ctr" eaLnBrk="0" hangingPunct="0">
              <a:lnSpc>
                <a:spcPct val="80000"/>
              </a:lnSpc>
              <a:spcBef>
                <a:spcPct val="50000"/>
              </a:spcBef>
            </a:pPr>
            <a:r>
              <a:rPr lang="en-US" sz="2400" b="1">
                <a:effectLst>
                  <a:outerShdw blurRad="38100" dist="38100" dir="2700000" algn="tl">
                    <a:srgbClr val="FFFFFF"/>
                  </a:outerShdw>
                </a:effectLst>
                <a:latin typeface="Times New Roman" pitchFamily="18" charset="0"/>
              </a:rPr>
              <a:t>.S</a:t>
            </a:r>
          </a:p>
        </p:txBody>
      </p:sp>
      <p:sp>
        <p:nvSpPr>
          <p:cNvPr id="295952" name="Line 16"/>
          <p:cNvSpPr>
            <a:spLocks noChangeShapeType="1"/>
          </p:cNvSpPr>
          <p:nvPr/>
        </p:nvSpPr>
        <p:spPr bwMode="auto">
          <a:xfrm flipH="1">
            <a:off x="3127375" y="2133600"/>
            <a:ext cx="533400" cy="0"/>
          </a:xfrm>
          <a:prstGeom prst="line">
            <a:avLst/>
          </a:prstGeom>
          <a:noFill/>
          <a:ln w="38100">
            <a:solidFill>
              <a:schemeClr val="tx1"/>
            </a:solidFill>
            <a:round/>
            <a:headEnd type="triangle" w="med" len="med"/>
            <a:tailEnd type="triangle" w="med" len="med"/>
          </a:ln>
          <a:effectLst/>
        </p:spPr>
        <p:txBody>
          <a:bodyPr wrap="none" anchor="ctr"/>
          <a:lstStyle/>
          <a:p>
            <a:endParaRPr lang="en-US"/>
          </a:p>
        </p:txBody>
      </p:sp>
      <p:grpSp>
        <p:nvGrpSpPr>
          <p:cNvPr id="295953" name="Group 17"/>
          <p:cNvGrpSpPr>
            <a:grpSpLocks/>
          </p:cNvGrpSpPr>
          <p:nvPr/>
        </p:nvGrpSpPr>
        <p:grpSpPr bwMode="auto">
          <a:xfrm>
            <a:off x="309563" y="1258888"/>
            <a:ext cx="2720975" cy="4791075"/>
            <a:chOff x="1" y="553"/>
            <a:chExt cx="1714" cy="3018"/>
          </a:xfrm>
        </p:grpSpPr>
        <p:sp>
          <p:nvSpPr>
            <p:cNvPr id="295954" name="Rectangle 18"/>
            <p:cNvSpPr>
              <a:spLocks noChangeArrowheads="1"/>
            </p:cNvSpPr>
            <p:nvPr/>
          </p:nvSpPr>
          <p:spPr bwMode="auto">
            <a:xfrm>
              <a:off x="422" y="820"/>
              <a:ext cx="1240" cy="2392"/>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295955" name="Line 19"/>
            <p:cNvSpPr>
              <a:spLocks noChangeShapeType="1"/>
            </p:cNvSpPr>
            <p:nvPr/>
          </p:nvSpPr>
          <p:spPr bwMode="auto">
            <a:xfrm>
              <a:off x="432" y="1056"/>
              <a:ext cx="124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95956" name="Line 20"/>
            <p:cNvSpPr>
              <a:spLocks noChangeShapeType="1"/>
            </p:cNvSpPr>
            <p:nvPr/>
          </p:nvSpPr>
          <p:spPr bwMode="auto">
            <a:xfrm>
              <a:off x="432" y="1536"/>
              <a:ext cx="124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95957" name="Line 21"/>
            <p:cNvSpPr>
              <a:spLocks noChangeShapeType="1"/>
            </p:cNvSpPr>
            <p:nvPr/>
          </p:nvSpPr>
          <p:spPr bwMode="auto">
            <a:xfrm>
              <a:off x="432" y="1776"/>
              <a:ext cx="124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95958" name="Line 22"/>
            <p:cNvSpPr>
              <a:spLocks noChangeShapeType="1"/>
            </p:cNvSpPr>
            <p:nvPr/>
          </p:nvSpPr>
          <p:spPr bwMode="auto">
            <a:xfrm>
              <a:off x="432" y="2016"/>
              <a:ext cx="124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95959" name="Rectangle 23"/>
            <p:cNvSpPr>
              <a:spLocks noChangeArrowheads="1"/>
            </p:cNvSpPr>
            <p:nvPr/>
          </p:nvSpPr>
          <p:spPr bwMode="auto">
            <a:xfrm>
              <a:off x="99" y="841"/>
              <a:ext cx="351"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A0</a:t>
              </a:r>
            </a:p>
          </p:txBody>
        </p:sp>
        <p:sp>
          <p:nvSpPr>
            <p:cNvPr id="295960" name="Rectangle 24"/>
            <p:cNvSpPr>
              <a:spLocks noChangeArrowheads="1"/>
            </p:cNvSpPr>
            <p:nvPr/>
          </p:nvSpPr>
          <p:spPr bwMode="auto">
            <a:xfrm>
              <a:off x="99" y="1081"/>
              <a:ext cx="351"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A1</a:t>
              </a:r>
            </a:p>
          </p:txBody>
        </p:sp>
        <p:sp>
          <p:nvSpPr>
            <p:cNvPr id="295961" name="Rectangle 25"/>
            <p:cNvSpPr>
              <a:spLocks noChangeArrowheads="1"/>
            </p:cNvSpPr>
            <p:nvPr/>
          </p:nvSpPr>
          <p:spPr bwMode="auto">
            <a:xfrm>
              <a:off x="99" y="1321"/>
              <a:ext cx="351"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A2</a:t>
              </a:r>
            </a:p>
          </p:txBody>
        </p:sp>
        <p:sp>
          <p:nvSpPr>
            <p:cNvPr id="295962" name="Rectangle 26"/>
            <p:cNvSpPr>
              <a:spLocks noChangeArrowheads="1"/>
            </p:cNvSpPr>
            <p:nvPr/>
          </p:nvSpPr>
          <p:spPr bwMode="auto">
            <a:xfrm>
              <a:off x="99" y="1561"/>
              <a:ext cx="351"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A3</a:t>
              </a:r>
            </a:p>
          </p:txBody>
        </p:sp>
        <p:sp>
          <p:nvSpPr>
            <p:cNvPr id="295963" name="Rectangle 27"/>
            <p:cNvSpPr>
              <a:spLocks noChangeArrowheads="1"/>
            </p:cNvSpPr>
            <p:nvPr/>
          </p:nvSpPr>
          <p:spPr bwMode="auto">
            <a:xfrm>
              <a:off x="99" y="1801"/>
              <a:ext cx="351"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A4</a:t>
              </a:r>
            </a:p>
          </p:txBody>
        </p:sp>
        <p:sp>
          <p:nvSpPr>
            <p:cNvPr id="295964" name="Rectangle 28"/>
            <p:cNvSpPr>
              <a:spLocks noChangeArrowheads="1"/>
            </p:cNvSpPr>
            <p:nvPr/>
          </p:nvSpPr>
          <p:spPr bwMode="auto">
            <a:xfrm>
              <a:off x="374" y="553"/>
              <a:ext cx="1341" cy="242"/>
            </a:xfrm>
            <a:prstGeom prst="rect">
              <a:avLst/>
            </a:prstGeom>
            <a:noFill/>
            <a:ln w="9525">
              <a:noFill/>
              <a:miter lim="800000"/>
              <a:headEnd/>
              <a:tailEnd/>
            </a:ln>
            <a:effectLst/>
          </p:spPr>
          <p:txBody>
            <a:bodyPr wrap="none" lIns="92075" tIns="46038" rIns="92075" bIns="46038">
              <a:spAutoFit/>
            </a:bodyPr>
            <a:lstStyle/>
            <a:p>
              <a:pP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Register File A</a:t>
              </a:r>
            </a:p>
          </p:txBody>
        </p:sp>
        <p:sp>
          <p:nvSpPr>
            <p:cNvPr id="295965" name="Line 29"/>
            <p:cNvSpPr>
              <a:spLocks noChangeShapeType="1"/>
            </p:cNvSpPr>
            <p:nvPr/>
          </p:nvSpPr>
          <p:spPr bwMode="auto">
            <a:xfrm>
              <a:off x="432" y="2976"/>
              <a:ext cx="124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95966" name="Rectangle 30"/>
            <p:cNvSpPr>
              <a:spLocks noChangeArrowheads="1"/>
            </p:cNvSpPr>
            <p:nvPr/>
          </p:nvSpPr>
          <p:spPr bwMode="auto">
            <a:xfrm>
              <a:off x="966" y="2207"/>
              <a:ext cx="180" cy="520"/>
            </a:xfrm>
            <a:prstGeom prst="rect">
              <a:avLst/>
            </a:prstGeom>
            <a:noFill/>
            <a:ln w="9525">
              <a:noFill/>
              <a:miter lim="800000"/>
              <a:headEnd/>
              <a:tailEnd/>
            </a:ln>
            <a:effectLst/>
          </p:spPr>
          <p:txBody>
            <a:bodyPr wrap="none" lIns="92075" tIns="46038" rIns="92075" bIns="46038">
              <a:spAutoFit/>
            </a:bodyPr>
            <a:lstStyle/>
            <a:p>
              <a:pPr algn="ctr" eaLnBrk="0" hangingPunct="0">
                <a:lnSpc>
                  <a:spcPct val="50000"/>
                </a:lnSpc>
                <a:spcBef>
                  <a:spcPct val="50000"/>
                </a:spcBef>
              </a:pPr>
              <a:r>
                <a:rPr lang="en-US" sz="3200" b="1">
                  <a:effectLst>
                    <a:outerShdw blurRad="38100" dist="38100" dir="2700000" algn="tl">
                      <a:srgbClr val="C0C0C0"/>
                    </a:outerShdw>
                  </a:effectLst>
                  <a:latin typeface="Times New Roman" pitchFamily="18" charset="0"/>
                </a:rPr>
                <a:t>.</a:t>
              </a:r>
              <a:br>
                <a:rPr lang="en-US" sz="3200" b="1">
                  <a:effectLst>
                    <a:outerShdw blurRad="38100" dist="38100" dir="2700000" algn="tl">
                      <a:srgbClr val="C0C0C0"/>
                    </a:outerShdw>
                  </a:effectLst>
                  <a:latin typeface="Times New Roman" pitchFamily="18" charset="0"/>
                </a:rPr>
              </a:br>
              <a:r>
                <a:rPr lang="en-US" sz="3200" b="1">
                  <a:effectLst>
                    <a:outerShdw blurRad="38100" dist="38100" dir="2700000" algn="tl">
                      <a:srgbClr val="C0C0C0"/>
                    </a:outerShdw>
                  </a:effectLst>
                  <a:latin typeface="Times New Roman" pitchFamily="18" charset="0"/>
                </a:rPr>
                <a:t>.</a:t>
              </a:r>
              <a:br>
                <a:rPr lang="en-US" sz="3200" b="1">
                  <a:effectLst>
                    <a:outerShdw blurRad="38100" dist="38100" dir="2700000" algn="tl">
                      <a:srgbClr val="C0C0C0"/>
                    </a:outerShdw>
                  </a:effectLst>
                  <a:latin typeface="Times New Roman" pitchFamily="18" charset="0"/>
                </a:rPr>
              </a:br>
              <a:r>
                <a:rPr lang="en-US" sz="3200" b="1">
                  <a:effectLst>
                    <a:outerShdw blurRad="38100" dist="38100" dir="2700000" algn="tl">
                      <a:srgbClr val="C0C0C0"/>
                    </a:outerShdw>
                  </a:effectLst>
                  <a:latin typeface="Times New Roman" pitchFamily="18" charset="0"/>
                </a:rPr>
                <a:t>.</a:t>
              </a:r>
            </a:p>
          </p:txBody>
        </p:sp>
        <p:sp>
          <p:nvSpPr>
            <p:cNvPr id="295967" name="Rectangle 31"/>
            <p:cNvSpPr>
              <a:spLocks noChangeArrowheads="1"/>
            </p:cNvSpPr>
            <p:nvPr/>
          </p:nvSpPr>
          <p:spPr bwMode="auto">
            <a:xfrm>
              <a:off x="950" y="841"/>
              <a:ext cx="212"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a:t>
              </a:r>
            </a:p>
          </p:txBody>
        </p:sp>
        <p:sp>
          <p:nvSpPr>
            <p:cNvPr id="295968" name="Rectangle 32"/>
            <p:cNvSpPr>
              <a:spLocks noChangeArrowheads="1"/>
            </p:cNvSpPr>
            <p:nvPr/>
          </p:nvSpPr>
          <p:spPr bwMode="auto">
            <a:xfrm>
              <a:off x="950" y="1067"/>
              <a:ext cx="212"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x</a:t>
              </a:r>
            </a:p>
          </p:txBody>
        </p:sp>
        <p:sp>
          <p:nvSpPr>
            <p:cNvPr id="295969" name="Rectangle 33"/>
            <p:cNvSpPr>
              <a:spLocks noChangeArrowheads="1"/>
            </p:cNvSpPr>
            <p:nvPr/>
          </p:nvSpPr>
          <p:spPr bwMode="auto">
            <a:xfrm>
              <a:off x="798" y="1539"/>
              <a:ext cx="511"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prod</a:t>
              </a:r>
            </a:p>
          </p:txBody>
        </p:sp>
        <p:sp>
          <p:nvSpPr>
            <p:cNvPr id="295970" name="Rectangle 34"/>
            <p:cNvSpPr>
              <a:spLocks noChangeArrowheads="1"/>
            </p:cNvSpPr>
            <p:nvPr/>
          </p:nvSpPr>
          <p:spPr bwMode="auto">
            <a:xfrm>
              <a:off x="1" y="2999"/>
              <a:ext cx="447"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A15</a:t>
              </a:r>
            </a:p>
          </p:txBody>
        </p:sp>
        <p:sp>
          <p:nvSpPr>
            <p:cNvPr id="295971" name="Line 35"/>
            <p:cNvSpPr>
              <a:spLocks noChangeShapeType="1"/>
            </p:cNvSpPr>
            <p:nvPr/>
          </p:nvSpPr>
          <p:spPr bwMode="auto">
            <a:xfrm>
              <a:off x="432" y="3360"/>
              <a:ext cx="1248" cy="0"/>
            </a:xfrm>
            <a:prstGeom prst="line">
              <a:avLst/>
            </a:prstGeom>
            <a:noFill/>
            <a:ln w="12700">
              <a:solidFill>
                <a:schemeClr val="tx1"/>
              </a:solidFill>
              <a:round/>
              <a:headEnd type="stealth" w="med" len="lg"/>
              <a:tailEnd type="stealth" w="med" len="lg"/>
            </a:ln>
            <a:effectLst/>
          </p:spPr>
          <p:txBody>
            <a:bodyPr wrap="none" anchor="ctr"/>
            <a:lstStyle/>
            <a:p>
              <a:endParaRPr lang="en-US"/>
            </a:p>
          </p:txBody>
        </p:sp>
        <p:sp>
          <p:nvSpPr>
            <p:cNvPr id="295972" name="Rectangle 36"/>
            <p:cNvSpPr>
              <a:spLocks noChangeArrowheads="1"/>
            </p:cNvSpPr>
            <p:nvPr/>
          </p:nvSpPr>
          <p:spPr bwMode="auto">
            <a:xfrm>
              <a:off x="758" y="3359"/>
              <a:ext cx="577" cy="212"/>
            </a:xfrm>
            <a:prstGeom prst="rect">
              <a:avLst/>
            </a:prstGeom>
            <a:noFill/>
            <a:ln w="9525">
              <a:noFill/>
              <a:miter lim="800000"/>
              <a:headEnd/>
              <a:tailEnd/>
            </a:ln>
            <a:effectLst/>
          </p:spPr>
          <p:txBody>
            <a:bodyPr wrap="none" lIns="92075" tIns="46038" rIns="92075" bIns="46038">
              <a:spAutoFit/>
            </a:bodyPr>
            <a:lstStyle/>
            <a:p>
              <a:pPr eaLnBrk="0" hangingPunct="0">
                <a:lnSpc>
                  <a:spcPct val="80000"/>
                </a:lnSpc>
                <a:spcBef>
                  <a:spcPct val="50000"/>
                </a:spcBef>
              </a:pPr>
              <a:r>
                <a:rPr lang="en-US" sz="2000" b="1">
                  <a:effectLst>
                    <a:outerShdw blurRad="38100" dist="38100" dir="2700000" algn="tl">
                      <a:srgbClr val="C0C0C0"/>
                    </a:outerShdw>
                  </a:effectLst>
                  <a:latin typeface="Times New Roman" pitchFamily="18" charset="0"/>
                </a:rPr>
                <a:t>32-bits</a:t>
              </a:r>
            </a:p>
          </p:txBody>
        </p:sp>
        <p:sp>
          <p:nvSpPr>
            <p:cNvPr id="295973" name="Rectangle 37"/>
            <p:cNvSpPr>
              <a:spLocks noChangeArrowheads="1"/>
            </p:cNvSpPr>
            <p:nvPr/>
          </p:nvSpPr>
          <p:spPr bwMode="auto">
            <a:xfrm>
              <a:off x="912" y="1774"/>
              <a:ext cx="255"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Y</a:t>
              </a:r>
            </a:p>
          </p:txBody>
        </p:sp>
        <p:sp>
          <p:nvSpPr>
            <p:cNvPr id="295974" name="Line 38"/>
            <p:cNvSpPr>
              <a:spLocks noChangeShapeType="1"/>
            </p:cNvSpPr>
            <p:nvPr/>
          </p:nvSpPr>
          <p:spPr bwMode="auto">
            <a:xfrm>
              <a:off x="432" y="1296"/>
              <a:ext cx="124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95975" name="Rectangle 39"/>
            <p:cNvSpPr>
              <a:spLocks noChangeArrowheads="1"/>
            </p:cNvSpPr>
            <p:nvPr/>
          </p:nvSpPr>
          <p:spPr bwMode="auto">
            <a:xfrm>
              <a:off x="587" y="1281"/>
              <a:ext cx="975"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loop count</a:t>
              </a:r>
            </a:p>
          </p:txBody>
        </p:sp>
      </p:gr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2"/>
          <p:cNvSpPr>
            <a:spLocks noGrp="1" noChangeArrowheads="1"/>
          </p:cNvSpPr>
          <p:nvPr>
            <p:ph type="title"/>
          </p:nvPr>
        </p:nvSpPr>
        <p:spPr>
          <a:xfrm>
            <a:off x="228600" y="0"/>
            <a:ext cx="9069388" cy="762000"/>
          </a:xfrm>
          <a:noFill/>
          <a:ln/>
        </p:spPr>
        <p:txBody>
          <a:bodyPr lIns="46038" tIns="46038" rIns="46038" bIns="46038"/>
          <a:lstStyle/>
          <a:p>
            <a:r>
              <a:rPr lang="en-US"/>
              <a:t>Conditional Instructions</a:t>
            </a:r>
          </a:p>
        </p:txBody>
      </p:sp>
      <p:sp>
        <p:nvSpPr>
          <p:cNvPr id="296963" name="Rectangle 3"/>
          <p:cNvSpPr>
            <a:spLocks noChangeArrowheads="1"/>
          </p:cNvSpPr>
          <p:nvPr/>
        </p:nvSpPr>
        <p:spPr bwMode="auto">
          <a:xfrm>
            <a:off x="1028700" y="3500438"/>
            <a:ext cx="7469188" cy="2519362"/>
          </a:xfrm>
          <a:prstGeom prst="rect">
            <a:avLst/>
          </a:prstGeom>
          <a:solidFill>
            <a:schemeClr val="accent1">
              <a:alpha val="50000"/>
            </a:schemeClr>
          </a:solidFill>
          <a:ln w="9525">
            <a:solidFill>
              <a:schemeClr val="tx1"/>
            </a:solidFill>
            <a:miter lim="800000"/>
            <a:headEnd/>
            <a:tailEnd/>
          </a:ln>
          <a:effectLst/>
        </p:spPr>
        <p:txBody>
          <a:bodyPr wrap="none" lIns="228600" tIns="228600" rIns="228600" bIns="228600" anchor="ctr"/>
          <a:lstStyle/>
          <a:p>
            <a:endParaRPr lang="en-US"/>
          </a:p>
        </p:txBody>
      </p:sp>
      <p:sp>
        <p:nvSpPr>
          <p:cNvPr id="296964" name="Rectangle 4"/>
          <p:cNvSpPr>
            <a:spLocks noChangeArrowheads="1"/>
          </p:cNvSpPr>
          <p:nvPr/>
        </p:nvSpPr>
        <p:spPr bwMode="auto">
          <a:xfrm>
            <a:off x="2246313" y="5486400"/>
            <a:ext cx="5049837" cy="336550"/>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000">
                <a:effectLst>
                  <a:outerShdw blurRad="38100" dist="38100" dir="2700000" algn="tl">
                    <a:srgbClr val="C0C0C0"/>
                  </a:outerShdw>
                </a:effectLst>
              </a:rPr>
              <a:t>Where condition is:  A0, A1, A2, B0, B1, B2</a:t>
            </a:r>
            <a:endParaRPr lang="en-US" sz="2000" b="1">
              <a:effectLst>
                <a:outerShdw blurRad="38100" dist="38100" dir="2700000" algn="tl">
                  <a:srgbClr val="C0C0C0"/>
                </a:outerShdw>
              </a:effectLst>
            </a:endParaRPr>
          </a:p>
        </p:txBody>
      </p:sp>
      <p:grpSp>
        <p:nvGrpSpPr>
          <p:cNvPr id="296965" name="Group 5"/>
          <p:cNvGrpSpPr>
            <a:grpSpLocks/>
          </p:cNvGrpSpPr>
          <p:nvPr/>
        </p:nvGrpSpPr>
        <p:grpSpPr bwMode="auto">
          <a:xfrm>
            <a:off x="1549400" y="3746500"/>
            <a:ext cx="6427788" cy="1333500"/>
            <a:chOff x="896" y="2456"/>
            <a:chExt cx="4048" cy="840"/>
          </a:xfrm>
        </p:grpSpPr>
        <p:sp>
          <p:nvSpPr>
            <p:cNvPr id="296966" name="Rectangle 6"/>
            <p:cNvSpPr>
              <a:spLocks noChangeArrowheads="1"/>
            </p:cNvSpPr>
            <p:nvPr/>
          </p:nvSpPr>
          <p:spPr bwMode="auto">
            <a:xfrm>
              <a:off x="896" y="2456"/>
              <a:ext cx="1688" cy="840"/>
            </a:xfrm>
            <a:prstGeom prst="rect">
              <a:avLst/>
            </a:prstGeom>
            <a:noFill/>
            <a:ln w="9525">
              <a:noFill/>
              <a:miter lim="800000"/>
              <a:headEnd/>
              <a:tailEnd/>
            </a:ln>
            <a:effectLst/>
          </p:spPr>
          <p:txBody>
            <a:bodyPr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rPr>
                <a:t>Code Syntax</a:t>
              </a:r>
            </a:p>
            <a:p>
              <a:pPr algn="ctr" eaLnBrk="0" hangingPunct="0">
                <a:lnSpc>
                  <a:spcPct val="80000"/>
                </a:lnSpc>
                <a:spcBef>
                  <a:spcPct val="50000"/>
                </a:spcBef>
              </a:pPr>
              <a:r>
                <a:rPr lang="en-US" sz="2400" b="1">
                  <a:effectLst>
                    <a:outerShdw blurRad="38100" dist="38100" dir="2700000" algn="tl">
                      <a:srgbClr val="C0C0C0"/>
                    </a:outerShdw>
                  </a:effectLst>
                </a:rPr>
                <a:t>[cond]</a:t>
              </a:r>
            </a:p>
            <a:p>
              <a:pPr algn="ctr" eaLnBrk="0" hangingPunct="0">
                <a:lnSpc>
                  <a:spcPct val="80000"/>
                </a:lnSpc>
                <a:spcBef>
                  <a:spcPct val="50000"/>
                </a:spcBef>
              </a:pPr>
              <a:r>
                <a:rPr lang="en-US" sz="2400" b="1">
                  <a:effectLst>
                    <a:outerShdw blurRad="38100" dist="38100" dir="2700000" algn="tl">
                      <a:srgbClr val="C0C0C0"/>
                    </a:outerShdw>
                  </a:effectLst>
                </a:rPr>
                <a:t>[!cond]</a:t>
              </a:r>
              <a:endParaRPr lang="en-US" sz="2400">
                <a:effectLst>
                  <a:outerShdw blurRad="38100" dist="38100" dir="2700000" algn="tl">
                    <a:srgbClr val="C0C0C0"/>
                  </a:outerShdw>
                </a:effectLst>
              </a:endParaRPr>
            </a:p>
          </p:txBody>
        </p:sp>
        <p:sp>
          <p:nvSpPr>
            <p:cNvPr id="296967" name="Rectangle 7"/>
            <p:cNvSpPr>
              <a:spLocks noChangeArrowheads="1"/>
            </p:cNvSpPr>
            <p:nvPr/>
          </p:nvSpPr>
          <p:spPr bwMode="auto">
            <a:xfrm>
              <a:off x="2456" y="2456"/>
              <a:ext cx="2488" cy="840"/>
            </a:xfrm>
            <a:prstGeom prst="rect">
              <a:avLst/>
            </a:prstGeom>
            <a:noFill/>
            <a:ln w="9525">
              <a:noFill/>
              <a:miter lim="800000"/>
              <a:headEnd/>
              <a:tailEnd/>
            </a:ln>
            <a:effectLst/>
          </p:spPr>
          <p:txBody>
            <a:bodyPr lIns="92075" tIns="46038" rIns="92075" bIns="46038">
              <a:spAutoFit/>
            </a:bodyPr>
            <a:lstStyle/>
            <a:p>
              <a:pPr algn="ctr" eaLnBrk="0" hangingPunct="0">
                <a:lnSpc>
                  <a:spcPct val="80000"/>
                </a:lnSpc>
                <a:spcBef>
                  <a:spcPct val="50000"/>
                </a:spcBef>
                <a:tabLst>
                  <a:tab pos="1489075" algn="r"/>
                </a:tabLst>
              </a:pPr>
              <a:r>
                <a:rPr lang="en-US" sz="2400" b="1">
                  <a:effectLst>
                    <a:outerShdw blurRad="38100" dist="38100" dir="2700000" algn="tl">
                      <a:srgbClr val="C0C0C0"/>
                    </a:outerShdw>
                  </a:effectLst>
                </a:rPr>
                <a:t>Execute instruction if :</a:t>
              </a:r>
            </a:p>
            <a:p>
              <a:pPr eaLnBrk="0" hangingPunct="0">
                <a:lnSpc>
                  <a:spcPct val="80000"/>
                </a:lnSpc>
                <a:spcBef>
                  <a:spcPct val="50000"/>
                </a:spcBef>
                <a:tabLst>
                  <a:tab pos="1489075" algn="r"/>
                </a:tabLst>
              </a:pPr>
              <a:r>
                <a:rPr lang="en-US" sz="2400" b="1">
                  <a:effectLst>
                    <a:outerShdw blurRad="38100" dist="38100" dir="2700000" algn="tl">
                      <a:srgbClr val="C0C0C0"/>
                    </a:outerShdw>
                  </a:effectLst>
                </a:rPr>
                <a:t>	</a:t>
              </a:r>
              <a:r>
                <a:rPr lang="en-US" sz="2400" b="1">
                  <a:solidFill>
                    <a:schemeClr val="tx2"/>
                  </a:solidFill>
                  <a:effectLst>
                    <a:outerShdw blurRad="38100" dist="38100" dir="2700000" algn="tl">
                      <a:srgbClr val="C0C0C0"/>
                    </a:outerShdw>
                  </a:effectLst>
                </a:rPr>
                <a:t>true:</a:t>
              </a:r>
              <a:r>
                <a:rPr lang="en-US" sz="2400" b="1">
                  <a:effectLst>
                    <a:outerShdw blurRad="38100" dist="38100" dir="2700000" algn="tl">
                      <a:srgbClr val="C0C0C0"/>
                    </a:outerShdw>
                  </a:effectLst>
                </a:rPr>
                <a:t>	cond </a:t>
              </a:r>
              <a:r>
                <a:rPr lang="en-US" sz="2400" b="1">
                  <a:effectLst>
                    <a:outerShdw blurRad="38100" dist="38100" dir="2700000" algn="tl">
                      <a:srgbClr val="C0C0C0"/>
                    </a:outerShdw>
                  </a:effectLst>
                  <a:sym typeface="Symbol" pitchFamily="18" charset="2"/>
                </a:rPr>
                <a:t></a:t>
              </a:r>
              <a:r>
                <a:rPr lang="en-US" sz="2400" b="1">
                  <a:effectLst>
                    <a:outerShdw blurRad="38100" dist="38100" dir="2700000" algn="tl">
                      <a:srgbClr val="C0C0C0"/>
                    </a:outerShdw>
                  </a:effectLst>
                </a:rPr>
                <a:t> 0</a:t>
              </a:r>
            </a:p>
            <a:p>
              <a:pPr eaLnBrk="0" hangingPunct="0">
                <a:lnSpc>
                  <a:spcPct val="80000"/>
                </a:lnSpc>
                <a:spcBef>
                  <a:spcPct val="50000"/>
                </a:spcBef>
                <a:tabLst>
                  <a:tab pos="1489075" algn="r"/>
                </a:tabLst>
              </a:pPr>
              <a:r>
                <a:rPr lang="en-US" sz="2400" b="1">
                  <a:effectLst>
                    <a:outerShdw blurRad="38100" dist="38100" dir="2700000" algn="tl">
                      <a:srgbClr val="C0C0C0"/>
                    </a:outerShdw>
                  </a:effectLst>
                </a:rPr>
                <a:t>	</a:t>
              </a:r>
              <a:r>
                <a:rPr lang="en-US" sz="2400" b="1">
                  <a:solidFill>
                    <a:schemeClr val="tx2"/>
                  </a:solidFill>
                  <a:effectLst>
                    <a:outerShdw blurRad="38100" dist="38100" dir="2700000" algn="tl">
                      <a:srgbClr val="C0C0C0"/>
                    </a:outerShdw>
                  </a:effectLst>
                </a:rPr>
                <a:t>false:</a:t>
              </a:r>
              <a:r>
                <a:rPr lang="en-US" sz="2400" b="1">
                  <a:effectLst>
                    <a:outerShdw blurRad="38100" dist="38100" dir="2700000" algn="tl">
                      <a:srgbClr val="C0C0C0"/>
                    </a:outerShdw>
                  </a:effectLst>
                </a:rPr>
                <a:t>	cond = 0</a:t>
              </a:r>
            </a:p>
          </p:txBody>
        </p:sp>
        <p:sp>
          <p:nvSpPr>
            <p:cNvPr id="296968" name="Line 8"/>
            <p:cNvSpPr>
              <a:spLocks noChangeShapeType="1"/>
            </p:cNvSpPr>
            <p:nvPr/>
          </p:nvSpPr>
          <p:spPr bwMode="auto">
            <a:xfrm>
              <a:off x="1108" y="2718"/>
              <a:ext cx="3565" cy="0"/>
            </a:xfrm>
            <a:prstGeom prst="line">
              <a:avLst/>
            </a:prstGeom>
            <a:noFill/>
            <a:ln w="9525">
              <a:solidFill>
                <a:schemeClr val="tx1"/>
              </a:solidFill>
              <a:round/>
              <a:headEnd/>
              <a:tailEnd/>
            </a:ln>
            <a:effectLst/>
          </p:spPr>
          <p:txBody>
            <a:bodyPr wrap="none" lIns="228600" tIns="228600" rIns="228600" bIns="228600" anchor="ctr"/>
            <a:lstStyle/>
            <a:p>
              <a:endParaRPr lang="en-US"/>
            </a:p>
          </p:txBody>
        </p:sp>
      </p:grpSp>
      <p:sp>
        <p:nvSpPr>
          <p:cNvPr id="296969" name="Rectangle 9"/>
          <p:cNvSpPr>
            <a:spLocks noChangeArrowheads="1"/>
          </p:cNvSpPr>
          <p:nvPr/>
        </p:nvSpPr>
        <p:spPr bwMode="auto">
          <a:xfrm>
            <a:off x="723900" y="2971800"/>
            <a:ext cx="8078788" cy="420688"/>
          </a:xfrm>
          <a:prstGeom prst="rect">
            <a:avLst/>
          </a:prstGeom>
          <a:noFill/>
          <a:ln w="12700">
            <a:noFill/>
            <a:miter lim="800000"/>
            <a:headEnd/>
            <a:tailEnd/>
          </a:ln>
          <a:effectLst/>
        </p:spPr>
        <p:txBody>
          <a:bodyPr lIns="92075" tIns="46038" rIns="92075" bIns="46038">
            <a:spAutoFit/>
          </a:bodyPr>
          <a:lstStyle/>
          <a:p>
            <a:pPr algn="ctr" eaLnBrk="0" hangingPunct="0">
              <a:lnSpc>
                <a:spcPct val="90000"/>
              </a:lnSpc>
              <a:spcBef>
                <a:spcPct val="50000"/>
              </a:spcBef>
            </a:pPr>
            <a:r>
              <a:rPr lang="en-US" sz="2400">
                <a:effectLst>
                  <a:outerShdw blurRad="38100" dist="38100" dir="2700000" algn="tl">
                    <a:srgbClr val="C0C0C0"/>
                  </a:outerShdw>
                </a:effectLst>
              </a:rPr>
              <a:t>Execution based on </a:t>
            </a:r>
            <a:r>
              <a:rPr lang="en-US" sz="2400" b="1">
                <a:solidFill>
                  <a:schemeClr val="tx2"/>
                </a:solidFill>
                <a:effectLst>
                  <a:outerShdw blurRad="38100" dist="38100" dir="2700000" algn="tl">
                    <a:srgbClr val="C0C0C0"/>
                  </a:outerShdw>
                </a:effectLst>
              </a:rPr>
              <a:t>!zero</a:t>
            </a:r>
            <a:r>
              <a:rPr lang="en-US" sz="2400">
                <a:effectLst>
                  <a:outerShdw blurRad="38100" dist="38100" dir="2700000" algn="tl">
                    <a:srgbClr val="C0C0C0"/>
                  </a:outerShdw>
                </a:effectLst>
              </a:rPr>
              <a:t>/</a:t>
            </a:r>
            <a:r>
              <a:rPr lang="en-US" sz="2400" b="1">
                <a:solidFill>
                  <a:schemeClr val="tx2"/>
                </a:solidFill>
                <a:effectLst>
                  <a:outerShdw blurRad="38100" dist="38100" dir="2700000" algn="tl">
                    <a:srgbClr val="C0C0C0"/>
                  </a:outerShdw>
                </a:effectLst>
              </a:rPr>
              <a:t>non-zero</a:t>
            </a:r>
            <a:r>
              <a:rPr lang="en-US" sz="2400">
                <a:effectLst>
                  <a:outerShdw blurRad="38100" dist="38100" dir="2700000" algn="tl">
                    <a:srgbClr val="C0C0C0"/>
                  </a:outerShdw>
                </a:effectLst>
              </a:rPr>
              <a:t> condition</a:t>
            </a:r>
          </a:p>
        </p:txBody>
      </p:sp>
      <p:grpSp>
        <p:nvGrpSpPr>
          <p:cNvPr id="296970" name="Group 10"/>
          <p:cNvGrpSpPr>
            <a:grpSpLocks/>
          </p:cNvGrpSpPr>
          <p:nvPr/>
        </p:nvGrpSpPr>
        <p:grpSpPr bwMode="auto">
          <a:xfrm>
            <a:off x="1028700" y="1066800"/>
            <a:ext cx="7469188" cy="1219200"/>
            <a:chOff x="576" y="912"/>
            <a:chExt cx="4705" cy="768"/>
          </a:xfrm>
        </p:grpSpPr>
        <p:sp>
          <p:nvSpPr>
            <p:cNvPr id="296971" name="Rectangle 11"/>
            <p:cNvSpPr>
              <a:spLocks noChangeArrowheads="1"/>
            </p:cNvSpPr>
            <p:nvPr/>
          </p:nvSpPr>
          <p:spPr bwMode="auto">
            <a:xfrm>
              <a:off x="576" y="912"/>
              <a:ext cx="4704" cy="231"/>
            </a:xfrm>
            <a:prstGeom prst="rect">
              <a:avLst/>
            </a:prstGeom>
            <a:noFill/>
            <a:ln w="12700">
              <a:noFill/>
              <a:miter lim="800000"/>
              <a:headEnd/>
              <a:tailEnd/>
            </a:ln>
            <a:effectLst/>
          </p:spPr>
          <p:txBody>
            <a:bodyPr lIns="92075" tIns="46038" rIns="92075" bIns="46038">
              <a:spAutoFit/>
            </a:bodyPr>
            <a:lstStyle/>
            <a:p>
              <a:pPr eaLnBrk="0" hangingPunct="0">
                <a:lnSpc>
                  <a:spcPct val="90000"/>
                </a:lnSpc>
                <a:spcBef>
                  <a:spcPct val="50000"/>
                </a:spcBef>
              </a:pPr>
              <a:r>
                <a:rPr lang="en-US" sz="2000">
                  <a:effectLst>
                    <a:outerShdw blurRad="38100" dist="38100" dir="2700000" algn="tl">
                      <a:srgbClr val="C0C0C0"/>
                    </a:outerShdw>
                  </a:effectLst>
                </a:rPr>
                <a:t>To minimize branching, </a:t>
              </a:r>
              <a:r>
                <a:rPr lang="en-US" sz="2000" b="1">
                  <a:solidFill>
                    <a:schemeClr val="tx2"/>
                  </a:solidFill>
                  <a:effectLst>
                    <a:outerShdw blurRad="38100" dist="38100" dir="2700000" algn="tl">
                      <a:srgbClr val="C0C0C0"/>
                    </a:outerShdw>
                  </a:effectLst>
                </a:rPr>
                <a:t>all</a:t>
              </a:r>
              <a:r>
                <a:rPr lang="en-US" sz="2000">
                  <a:effectLst>
                    <a:outerShdw blurRad="38100" dist="38100" dir="2700000" algn="tl">
                      <a:srgbClr val="C0C0C0"/>
                    </a:outerShdw>
                  </a:effectLst>
                </a:rPr>
                <a:t> instructions are conditional</a:t>
              </a:r>
            </a:p>
          </p:txBody>
        </p:sp>
        <p:sp>
          <p:nvSpPr>
            <p:cNvPr id="296972" name="Rectangle 12"/>
            <p:cNvSpPr>
              <a:spLocks noChangeArrowheads="1"/>
            </p:cNvSpPr>
            <p:nvPr/>
          </p:nvSpPr>
          <p:spPr bwMode="auto">
            <a:xfrm>
              <a:off x="576" y="1248"/>
              <a:ext cx="4705" cy="432"/>
            </a:xfrm>
            <a:prstGeom prst="rect">
              <a:avLst/>
            </a:prstGeom>
            <a:solidFill>
              <a:schemeClr val="accent1"/>
            </a:solidFill>
            <a:ln w="9525">
              <a:solidFill>
                <a:schemeClr val="tx1"/>
              </a:solidFill>
              <a:miter lim="800000"/>
              <a:headEnd/>
              <a:tailEnd/>
            </a:ln>
            <a:effectLst/>
          </p:spPr>
          <p:txBody>
            <a:bodyPr wrap="none" lIns="228600" tIns="228600" rIns="228600" bIns="228600" anchor="ctr"/>
            <a:lstStyle/>
            <a:p>
              <a:pPr algn="ctr" eaLnBrk="0" hangingPunct="0">
                <a:lnSpc>
                  <a:spcPct val="80000"/>
                </a:lnSpc>
                <a:spcBef>
                  <a:spcPct val="50000"/>
                </a:spcBef>
              </a:pPr>
              <a:r>
                <a:rPr lang="en-US" sz="2800">
                  <a:effectLst>
                    <a:outerShdw blurRad="38100" dist="38100" dir="2700000" algn="tl">
                      <a:srgbClr val="FFFFFF"/>
                    </a:outerShdw>
                  </a:effectLst>
                </a:rPr>
                <a:t>[condition]	   B		loop</a:t>
              </a:r>
            </a:p>
          </p:txBody>
        </p:sp>
      </p:gr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Grp="1" noChangeArrowheads="1"/>
          </p:cNvSpPr>
          <p:nvPr>
            <p:ph type="title"/>
          </p:nvPr>
        </p:nvSpPr>
        <p:spPr>
          <a:xfrm>
            <a:off x="0" y="152400"/>
            <a:ext cx="9067800" cy="762000"/>
          </a:xfrm>
          <a:noFill/>
          <a:ln/>
        </p:spPr>
        <p:txBody>
          <a:bodyPr lIns="46038" tIns="46038" rIns="46038" bIns="46038"/>
          <a:lstStyle/>
          <a:p>
            <a:r>
              <a:rPr lang="en-US"/>
              <a:t>Using Conditional Branch (4)</a:t>
            </a:r>
          </a:p>
        </p:txBody>
      </p:sp>
      <p:sp>
        <p:nvSpPr>
          <p:cNvPr id="297987" name="Rectangle 3"/>
          <p:cNvSpPr>
            <a:spLocks noChangeArrowheads="1"/>
          </p:cNvSpPr>
          <p:nvPr/>
        </p:nvSpPr>
        <p:spPr bwMode="auto">
          <a:xfrm>
            <a:off x="3540125" y="2473325"/>
            <a:ext cx="795338" cy="796925"/>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lIns="92075" tIns="46038" rIns="92075" bIns="46038" anchor="ctr" anchorCtr="1"/>
          <a:lstStyle/>
          <a:p>
            <a:pPr algn="ctr" eaLnBrk="0" hangingPunct="0">
              <a:lnSpc>
                <a:spcPct val="80000"/>
              </a:lnSpc>
              <a:spcBef>
                <a:spcPct val="50000"/>
              </a:spcBef>
            </a:pPr>
            <a:r>
              <a:rPr lang="en-US" sz="2400" b="1">
                <a:effectLst>
                  <a:outerShdw blurRad="38100" dist="38100" dir="2700000" algn="tl">
                    <a:srgbClr val="FFFFFF"/>
                  </a:outerShdw>
                </a:effectLst>
                <a:latin typeface="Times New Roman" pitchFamily="18" charset="0"/>
              </a:rPr>
              <a:t>.M</a:t>
            </a:r>
          </a:p>
        </p:txBody>
      </p:sp>
      <p:sp>
        <p:nvSpPr>
          <p:cNvPr id="297988" name="Line 4"/>
          <p:cNvSpPr>
            <a:spLocks noChangeShapeType="1"/>
          </p:cNvSpPr>
          <p:nvPr/>
        </p:nvSpPr>
        <p:spPr bwMode="auto">
          <a:xfrm flipH="1">
            <a:off x="2819400" y="2895600"/>
            <a:ext cx="534988" cy="0"/>
          </a:xfrm>
          <a:prstGeom prst="line">
            <a:avLst/>
          </a:prstGeom>
          <a:noFill/>
          <a:ln w="38100">
            <a:solidFill>
              <a:schemeClr val="tx1"/>
            </a:solidFill>
            <a:round/>
            <a:headEnd type="triangle" w="med" len="med"/>
            <a:tailEnd type="triangle" w="med" len="med"/>
          </a:ln>
          <a:effectLst/>
        </p:spPr>
        <p:txBody>
          <a:bodyPr wrap="none" anchor="ctr"/>
          <a:lstStyle/>
          <a:p>
            <a:endParaRPr lang="en-US"/>
          </a:p>
        </p:txBody>
      </p:sp>
      <p:sp>
        <p:nvSpPr>
          <p:cNvPr id="297989" name="Rectangle 5"/>
          <p:cNvSpPr>
            <a:spLocks noChangeArrowheads="1"/>
          </p:cNvSpPr>
          <p:nvPr/>
        </p:nvSpPr>
        <p:spPr bwMode="auto">
          <a:xfrm>
            <a:off x="3540125" y="3463925"/>
            <a:ext cx="795338" cy="796925"/>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lIns="92075" tIns="46038" rIns="92075" bIns="46038" anchor="ctr"/>
          <a:lstStyle/>
          <a:p>
            <a:pPr algn="ctr" eaLnBrk="0" hangingPunct="0">
              <a:lnSpc>
                <a:spcPct val="80000"/>
              </a:lnSpc>
              <a:spcBef>
                <a:spcPct val="50000"/>
              </a:spcBef>
            </a:pPr>
            <a:r>
              <a:rPr lang="en-US" sz="2400" b="1">
                <a:effectLst>
                  <a:outerShdw blurRad="38100" dist="38100" dir="2700000" algn="tl">
                    <a:srgbClr val="FFFFFF"/>
                  </a:outerShdw>
                </a:effectLst>
                <a:latin typeface="Times New Roman" pitchFamily="18" charset="0"/>
              </a:rPr>
              <a:t>.L</a:t>
            </a:r>
          </a:p>
        </p:txBody>
      </p:sp>
      <p:sp>
        <p:nvSpPr>
          <p:cNvPr id="297990" name="Line 6"/>
          <p:cNvSpPr>
            <a:spLocks noChangeShapeType="1"/>
          </p:cNvSpPr>
          <p:nvPr/>
        </p:nvSpPr>
        <p:spPr bwMode="auto">
          <a:xfrm flipH="1">
            <a:off x="2819400" y="3886200"/>
            <a:ext cx="534988" cy="0"/>
          </a:xfrm>
          <a:prstGeom prst="line">
            <a:avLst/>
          </a:prstGeom>
          <a:noFill/>
          <a:ln w="38100">
            <a:solidFill>
              <a:schemeClr val="tx1"/>
            </a:solidFill>
            <a:round/>
            <a:headEnd type="triangle" w="med" len="med"/>
            <a:tailEnd type="triangle" w="med" len="med"/>
          </a:ln>
          <a:effectLst/>
        </p:spPr>
        <p:txBody>
          <a:bodyPr wrap="none" anchor="ctr"/>
          <a:lstStyle/>
          <a:p>
            <a:endParaRPr lang="en-US"/>
          </a:p>
        </p:txBody>
      </p:sp>
      <p:sp>
        <p:nvSpPr>
          <p:cNvPr id="297991" name="Rectangle 7"/>
          <p:cNvSpPr>
            <a:spLocks noChangeArrowheads="1"/>
          </p:cNvSpPr>
          <p:nvPr/>
        </p:nvSpPr>
        <p:spPr bwMode="auto">
          <a:xfrm>
            <a:off x="4721225" y="1143000"/>
            <a:ext cx="4267200" cy="4876800"/>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pSp>
        <p:nvGrpSpPr>
          <p:cNvPr id="297992" name="Group 8"/>
          <p:cNvGrpSpPr>
            <a:grpSpLocks/>
          </p:cNvGrpSpPr>
          <p:nvPr/>
        </p:nvGrpSpPr>
        <p:grpSpPr bwMode="auto">
          <a:xfrm>
            <a:off x="5676900" y="1250950"/>
            <a:ext cx="2905125" cy="958850"/>
            <a:chOff x="3530" y="528"/>
            <a:chExt cx="1830" cy="604"/>
          </a:xfrm>
        </p:grpSpPr>
        <p:sp>
          <p:nvSpPr>
            <p:cNvPr id="297993" name="Rectangle 9"/>
            <p:cNvSpPr>
              <a:spLocks noChangeArrowheads="1"/>
            </p:cNvSpPr>
            <p:nvPr/>
          </p:nvSpPr>
          <p:spPr bwMode="auto">
            <a:xfrm>
              <a:off x="3530" y="720"/>
              <a:ext cx="550" cy="224"/>
            </a:xfrm>
            <a:prstGeom prst="rect">
              <a:avLst/>
            </a:prstGeom>
            <a:noFill/>
            <a:ln w="9525">
              <a:noFill/>
              <a:miter lim="800000"/>
              <a:headEnd/>
              <a:tailEnd/>
            </a:ln>
            <a:effectLst/>
          </p:spPr>
          <p:txBody>
            <a:bodyPr lIns="111125" tIns="55562" rIns="111125" bIns="55562">
              <a:spAutoFit/>
            </a:bodyPr>
            <a:lstStyle/>
            <a:p>
              <a:pPr defTabSz="1316038" eaLnBrk="0" hangingPunct="0">
                <a:lnSpc>
                  <a:spcPct val="80000"/>
                </a:lnSpc>
                <a:spcBef>
                  <a:spcPct val="50000"/>
                </a:spcBef>
              </a:pPr>
              <a:r>
                <a:rPr lang="en-US" sz="2000" b="1">
                  <a:effectLst>
                    <a:outerShdw blurRad="38100" dist="38100" dir="2700000" algn="tl">
                      <a:srgbClr val="C0C0C0"/>
                    </a:outerShdw>
                  </a:effectLst>
                  <a:latin typeface="Times New Roman" pitchFamily="18" charset="0"/>
                </a:rPr>
                <a:t>Y   =</a:t>
              </a:r>
            </a:p>
          </p:txBody>
        </p:sp>
        <p:sp>
          <p:nvSpPr>
            <p:cNvPr id="297994" name="Rectangle 10"/>
            <p:cNvSpPr>
              <a:spLocks noChangeArrowheads="1"/>
            </p:cNvSpPr>
            <p:nvPr/>
          </p:nvSpPr>
          <p:spPr bwMode="auto">
            <a:xfrm>
              <a:off x="4059" y="528"/>
              <a:ext cx="370" cy="193"/>
            </a:xfrm>
            <a:prstGeom prst="rect">
              <a:avLst/>
            </a:prstGeom>
            <a:noFill/>
            <a:ln w="9525">
              <a:noFill/>
              <a:miter lim="800000"/>
              <a:headEnd/>
              <a:tailEnd/>
            </a:ln>
            <a:effectLst/>
          </p:spPr>
          <p:txBody>
            <a:bodyPr lIns="111125" tIns="55562" rIns="111125" bIns="55562">
              <a:spAutoFit/>
            </a:bodyPr>
            <a:lstStyle/>
            <a:p>
              <a:pPr algn="ctr" defTabSz="1316038" eaLnBrk="0" hangingPunct="0">
                <a:lnSpc>
                  <a:spcPct val="80000"/>
                </a:lnSpc>
                <a:spcBef>
                  <a:spcPct val="50000"/>
                </a:spcBef>
              </a:pPr>
              <a:r>
                <a:rPr lang="en-US" sz="1600" b="1">
                  <a:effectLst>
                    <a:outerShdw blurRad="38100" dist="38100" dir="2700000" algn="tl">
                      <a:srgbClr val="C0C0C0"/>
                    </a:outerShdw>
                  </a:effectLst>
                  <a:latin typeface="Times New Roman" pitchFamily="18" charset="0"/>
                </a:rPr>
                <a:t>40</a:t>
              </a:r>
            </a:p>
          </p:txBody>
        </p:sp>
        <p:sp>
          <p:nvSpPr>
            <p:cNvPr id="297995" name="Rectangle 11"/>
            <p:cNvSpPr>
              <a:spLocks noChangeArrowheads="1"/>
            </p:cNvSpPr>
            <p:nvPr/>
          </p:nvSpPr>
          <p:spPr bwMode="auto">
            <a:xfrm>
              <a:off x="3855" y="717"/>
              <a:ext cx="1505" cy="254"/>
            </a:xfrm>
            <a:prstGeom prst="rect">
              <a:avLst/>
            </a:prstGeom>
            <a:noFill/>
            <a:ln w="9525">
              <a:noFill/>
              <a:miter lim="800000"/>
              <a:headEnd/>
              <a:tailEnd/>
            </a:ln>
            <a:effectLst/>
          </p:spPr>
          <p:txBody>
            <a:bodyPr lIns="111125" tIns="55562" rIns="111125" bIns="55562">
              <a:spAutoFit/>
            </a:bodyPr>
            <a:lstStyle/>
            <a:p>
              <a:pPr algn="ctr" defTabSz="1316038" eaLnBrk="0" hangingPunct="0">
                <a:lnSpc>
                  <a:spcPct val="80000"/>
                </a:lnSpc>
                <a:spcBef>
                  <a:spcPct val="50000"/>
                </a:spcBef>
                <a:buClr>
                  <a:schemeClr val="tx1"/>
                </a:buClr>
                <a:buSzPct val="105000"/>
                <a:buFont typeface="Symbol" pitchFamily="18" charset="2"/>
                <a:buChar char="å"/>
              </a:pPr>
              <a:r>
                <a:rPr lang="en-US" sz="2400" b="1">
                  <a:effectLst>
                    <a:outerShdw blurRad="38100" dist="38100" dir="2700000" algn="tl">
                      <a:srgbClr val="C0C0C0"/>
                    </a:outerShdw>
                  </a:effectLst>
                  <a:latin typeface="Times New Roman" pitchFamily="18" charset="0"/>
                </a:rPr>
                <a:t>    a</a:t>
              </a:r>
              <a:r>
                <a:rPr lang="en-US" sz="2400" b="1" baseline="-25000">
                  <a:effectLst>
                    <a:outerShdw blurRad="38100" dist="38100" dir="2700000" algn="tl">
                      <a:srgbClr val="C0C0C0"/>
                    </a:outerShdw>
                  </a:effectLst>
                  <a:latin typeface="Times New Roman" pitchFamily="18" charset="0"/>
                </a:rPr>
                <a:t>n</a:t>
              </a:r>
              <a:r>
                <a:rPr lang="en-US" sz="2400" b="1">
                  <a:effectLst>
                    <a:outerShdw blurRad="38100" dist="38100" dir="2700000" algn="tl">
                      <a:srgbClr val="C0C0C0"/>
                    </a:outerShdw>
                  </a:effectLst>
                  <a:latin typeface="Times New Roman" pitchFamily="18" charset="0"/>
                </a:rPr>
                <a:t>    x</a:t>
              </a:r>
              <a:r>
                <a:rPr lang="en-US" sz="2400" b="1" baseline="-25000">
                  <a:effectLst>
                    <a:outerShdw blurRad="38100" dist="38100" dir="2700000" algn="tl">
                      <a:srgbClr val="C0C0C0"/>
                    </a:outerShdw>
                  </a:effectLst>
                  <a:latin typeface="Times New Roman" pitchFamily="18" charset="0"/>
                </a:rPr>
                <a:t>n</a:t>
              </a:r>
            </a:p>
          </p:txBody>
        </p:sp>
        <p:sp>
          <p:nvSpPr>
            <p:cNvPr id="297996" name="Rectangle 12"/>
            <p:cNvSpPr>
              <a:spLocks noChangeArrowheads="1"/>
            </p:cNvSpPr>
            <p:nvPr/>
          </p:nvSpPr>
          <p:spPr bwMode="auto">
            <a:xfrm>
              <a:off x="3558" y="939"/>
              <a:ext cx="1376" cy="193"/>
            </a:xfrm>
            <a:prstGeom prst="rect">
              <a:avLst/>
            </a:prstGeom>
            <a:noFill/>
            <a:ln w="9525">
              <a:noFill/>
              <a:miter lim="800000"/>
              <a:headEnd/>
              <a:tailEnd/>
            </a:ln>
            <a:effectLst/>
          </p:spPr>
          <p:txBody>
            <a:bodyPr lIns="111125" tIns="55562" rIns="111125" bIns="55562">
              <a:spAutoFit/>
            </a:bodyPr>
            <a:lstStyle/>
            <a:p>
              <a:pPr algn="ctr" defTabSz="1316038" eaLnBrk="0" hangingPunct="0">
                <a:lnSpc>
                  <a:spcPct val="80000"/>
                </a:lnSpc>
                <a:spcBef>
                  <a:spcPct val="50000"/>
                </a:spcBef>
              </a:pPr>
              <a:r>
                <a:rPr lang="en-US" sz="1600" b="1">
                  <a:effectLst>
                    <a:outerShdw blurRad="38100" dist="38100" dir="2700000" algn="tl">
                      <a:srgbClr val="C0C0C0"/>
                    </a:outerShdw>
                  </a:effectLst>
                  <a:latin typeface="Times New Roman" pitchFamily="18" charset="0"/>
                </a:rPr>
                <a:t>n  =  1</a:t>
              </a:r>
            </a:p>
          </p:txBody>
        </p:sp>
        <p:sp>
          <p:nvSpPr>
            <p:cNvPr id="297997" name="Rectangle 13"/>
            <p:cNvSpPr>
              <a:spLocks noChangeArrowheads="1"/>
            </p:cNvSpPr>
            <p:nvPr/>
          </p:nvSpPr>
          <p:spPr bwMode="auto">
            <a:xfrm>
              <a:off x="4650" y="742"/>
              <a:ext cx="230" cy="242"/>
            </a:xfrm>
            <a:prstGeom prst="rect">
              <a:avLst/>
            </a:prstGeom>
            <a:noFill/>
            <a:ln w="9525">
              <a:noFill/>
              <a:miter lim="800000"/>
              <a:headEnd/>
              <a:tailEnd/>
            </a:ln>
            <a:effectLst/>
          </p:spPr>
          <p:txBody>
            <a:bodyPr wrap="none" lIns="92075" tIns="46038" rIns="92075" bIns="46038">
              <a:spAutoFit/>
            </a:bodyPr>
            <a:lstStyle/>
            <a:p>
              <a:pP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t>
              </a:r>
            </a:p>
          </p:txBody>
        </p:sp>
      </p:grpSp>
      <p:sp>
        <p:nvSpPr>
          <p:cNvPr id="297998" name="Rectangle 14"/>
          <p:cNvSpPr>
            <a:spLocks noChangeArrowheads="1"/>
          </p:cNvSpPr>
          <p:nvPr/>
        </p:nvSpPr>
        <p:spPr bwMode="auto">
          <a:xfrm>
            <a:off x="4799013" y="2600325"/>
            <a:ext cx="4341812" cy="3114675"/>
          </a:xfrm>
          <a:prstGeom prst="rect">
            <a:avLst/>
          </a:prstGeom>
          <a:noFill/>
          <a:ln w="9525">
            <a:noFill/>
            <a:miter lim="800000"/>
            <a:headEnd/>
            <a:tailEnd/>
          </a:ln>
          <a:effectLst/>
        </p:spPr>
        <p:txBody>
          <a:bodyPr lIns="92075" tIns="46038" rIns="92075" bIns="46038">
            <a:spAutoFit/>
          </a:bodyPr>
          <a:lstStyle/>
          <a:p>
            <a:pPr eaLnBrk="0" hangingPunct="0">
              <a:lnSpc>
                <a:spcPct val="80000"/>
              </a:lnSpc>
              <a:spcBef>
                <a:spcPct val="50000"/>
              </a:spcBef>
            </a:pPr>
            <a:r>
              <a:rPr lang="en-US" sz="2000" b="1">
                <a:solidFill>
                  <a:schemeClr val="tx2"/>
                </a:solidFill>
                <a:effectLst>
                  <a:outerShdw blurRad="38100" dist="38100" dir="2700000" algn="tl">
                    <a:srgbClr val="C0C0C0"/>
                  </a:outerShdw>
                </a:effectLst>
                <a:latin typeface="Times New Roman" pitchFamily="18" charset="0"/>
              </a:rPr>
              <a:t>	</a:t>
            </a:r>
            <a:r>
              <a:rPr lang="en-US" sz="2000">
                <a:effectLst>
                  <a:outerShdw blurRad="38100" dist="38100" dir="2700000" algn="tl">
                    <a:srgbClr val="C0C0C0"/>
                  </a:outerShdw>
                </a:effectLst>
                <a:latin typeface="Times New Roman" pitchFamily="18" charset="0"/>
              </a:rPr>
              <a:t>MVK	.S	40, A2</a:t>
            </a:r>
          </a:p>
          <a:p>
            <a:pPr eaLnBrk="0" hangingPunct="0">
              <a:lnSpc>
                <a:spcPct val="80000"/>
              </a:lnSpc>
              <a:spcBef>
                <a:spcPct val="50000"/>
              </a:spcBef>
            </a:pPr>
            <a:r>
              <a:rPr lang="en-US" sz="2000">
                <a:effectLst>
                  <a:outerShdw blurRad="38100" dist="38100" dir="2700000" algn="tl">
                    <a:srgbClr val="C0C0C0"/>
                  </a:outerShdw>
                </a:effectLst>
                <a:latin typeface="Times New Roman" pitchFamily="18" charset="0"/>
              </a:rPr>
              <a:t>loop:</a:t>
            </a:r>
          </a:p>
          <a:p>
            <a:pPr eaLnBrk="0" hangingPunct="0">
              <a:lnSpc>
                <a:spcPct val="80000"/>
              </a:lnSpc>
              <a:spcBef>
                <a:spcPct val="50000"/>
              </a:spcBef>
            </a:pPr>
            <a:endParaRPr lang="en-US" sz="2000">
              <a:effectLst>
                <a:outerShdw blurRad="38100" dist="38100" dir="2700000" algn="tl">
                  <a:srgbClr val="C0C0C0"/>
                </a:outerShdw>
              </a:effectLst>
              <a:latin typeface="Times New Roman" pitchFamily="18" charset="0"/>
            </a:endParaRPr>
          </a:p>
          <a:p>
            <a:pPr eaLnBrk="0" hangingPunct="0">
              <a:lnSpc>
                <a:spcPct val="80000"/>
              </a:lnSpc>
              <a:spcBef>
                <a:spcPct val="50000"/>
              </a:spcBef>
            </a:pPr>
            <a:r>
              <a:rPr lang="en-US" sz="2000">
                <a:effectLst>
                  <a:outerShdw blurRad="38100" dist="38100" dir="2700000" algn="tl">
                    <a:srgbClr val="C0C0C0"/>
                  </a:outerShdw>
                </a:effectLst>
                <a:latin typeface="Times New Roman" pitchFamily="18" charset="0"/>
              </a:rPr>
              <a:t>MPY	.M	A0, A1, A3</a:t>
            </a:r>
          </a:p>
          <a:p>
            <a:pPr eaLnBrk="0" hangingPunct="0">
              <a:lnSpc>
                <a:spcPct val="80000"/>
              </a:lnSpc>
              <a:spcBef>
                <a:spcPct val="50000"/>
              </a:spcBef>
            </a:pPr>
            <a:r>
              <a:rPr lang="en-US" sz="2000">
                <a:effectLst>
                  <a:outerShdw blurRad="38100" dist="38100" dir="2700000" algn="tl">
                    <a:srgbClr val="C0C0C0"/>
                  </a:outerShdw>
                </a:effectLst>
                <a:latin typeface="Times New Roman" pitchFamily="18" charset="0"/>
              </a:rPr>
              <a:t>ADD	.L	A4, A3, A4</a:t>
            </a:r>
            <a:endParaRPr lang="en-US" sz="2000" b="1">
              <a:effectLst>
                <a:outerShdw blurRad="38100" dist="38100" dir="2700000" algn="tl">
                  <a:srgbClr val="C0C0C0"/>
                </a:outerShdw>
              </a:effectLst>
              <a:latin typeface="Times New Roman" pitchFamily="18" charset="0"/>
            </a:endParaRPr>
          </a:p>
          <a:p>
            <a:pPr eaLnBrk="0" hangingPunct="0">
              <a:lnSpc>
                <a:spcPct val="80000"/>
              </a:lnSpc>
              <a:spcBef>
                <a:spcPct val="50000"/>
              </a:spcBef>
            </a:pPr>
            <a:r>
              <a:rPr lang="en-US" sz="2000">
                <a:effectLst>
                  <a:outerShdw blurRad="38100" dist="38100" dir="2700000" algn="tl">
                    <a:srgbClr val="C0C0C0"/>
                  </a:outerShdw>
                </a:effectLst>
                <a:latin typeface="Times New Roman" pitchFamily="18" charset="0"/>
              </a:rPr>
              <a:t>SUB	.L	A2, 1, A2</a:t>
            </a:r>
          </a:p>
          <a:p>
            <a:pPr eaLnBrk="0" hangingPunct="0">
              <a:lnSpc>
                <a:spcPct val="80000"/>
              </a:lnSpc>
              <a:spcBef>
                <a:spcPct val="50000"/>
              </a:spcBef>
            </a:pPr>
            <a:r>
              <a:rPr lang="en-US" sz="2000">
                <a:effectLst>
                  <a:outerShdw blurRad="38100" dist="38100" dir="2700000" algn="tl">
                    <a:srgbClr val="C0C0C0"/>
                  </a:outerShdw>
                </a:effectLst>
                <a:latin typeface="Times New Roman" pitchFamily="18" charset="0"/>
              </a:rPr>
              <a:t>   </a:t>
            </a:r>
            <a:r>
              <a:rPr lang="en-US" sz="2000" b="1">
                <a:solidFill>
                  <a:schemeClr val="tx2"/>
                </a:solidFill>
                <a:effectLst>
                  <a:outerShdw blurRad="38100" dist="38100" dir="2700000" algn="tl">
                    <a:srgbClr val="C0C0C0"/>
                  </a:outerShdw>
                </a:effectLst>
                <a:latin typeface="Times New Roman" pitchFamily="18" charset="0"/>
              </a:rPr>
              <a:t>[A2]</a:t>
            </a:r>
            <a:r>
              <a:rPr lang="en-US" sz="2000">
                <a:effectLst>
                  <a:outerShdw blurRad="38100" dist="38100" dir="2700000" algn="tl">
                    <a:srgbClr val="C0C0C0"/>
                  </a:outerShdw>
                </a:effectLst>
                <a:latin typeface="Times New Roman" pitchFamily="18" charset="0"/>
              </a:rPr>
              <a:t> 	B	.S	loop</a:t>
            </a:r>
            <a:endParaRPr lang="en-US" sz="2000" b="1">
              <a:solidFill>
                <a:schemeClr val="tx2"/>
              </a:solidFill>
              <a:effectLst>
                <a:outerShdw blurRad="38100" dist="38100" dir="2700000" algn="tl">
                  <a:srgbClr val="C0C0C0"/>
                </a:outerShdw>
              </a:effectLst>
              <a:latin typeface="Times New Roman" pitchFamily="18" charset="0"/>
            </a:endParaRPr>
          </a:p>
          <a:p>
            <a:pPr eaLnBrk="0" hangingPunct="0">
              <a:lnSpc>
                <a:spcPct val="80000"/>
              </a:lnSpc>
              <a:spcBef>
                <a:spcPct val="50000"/>
              </a:spcBef>
            </a:pPr>
            <a:r>
              <a:rPr lang="en-US" sz="2000">
                <a:effectLst>
                  <a:outerShdw blurRad="38100" dist="38100" dir="2700000" algn="tl">
                    <a:srgbClr val="C0C0C0"/>
                  </a:outerShdw>
                </a:effectLst>
                <a:latin typeface="Times New Roman" pitchFamily="18" charset="0"/>
              </a:rPr>
              <a:t>	</a:t>
            </a:r>
          </a:p>
        </p:txBody>
      </p:sp>
      <p:sp>
        <p:nvSpPr>
          <p:cNvPr id="297999" name="Rectangle 15"/>
          <p:cNvSpPr>
            <a:spLocks noChangeArrowheads="1"/>
          </p:cNvSpPr>
          <p:nvPr/>
        </p:nvSpPr>
        <p:spPr bwMode="auto">
          <a:xfrm>
            <a:off x="3540125" y="1482725"/>
            <a:ext cx="795338" cy="796925"/>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lIns="92075" tIns="46038" rIns="92075" bIns="46038" anchor="ctr" anchorCtr="1"/>
          <a:lstStyle/>
          <a:p>
            <a:pPr algn="ctr" eaLnBrk="0" hangingPunct="0">
              <a:lnSpc>
                <a:spcPct val="80000"/>
              </a:lnSpc>
              <a:spcBef>
                <a:spcPct val="50000"/>
              </a:spcBef>
            </a:pPr>
            <a:r>
              <a:rPr lang="en-US" sz="2400" b="1">
                <a:effectLst>
                  <a:outerShdw blurRad="38100" dist="38100" dir="2700000" algn="tl">
                    <a:srgbClr val="FFFFFF"/>
                  </a:outerShdw>
                </a:effectLst>
                <a:latin typeface="Times New Roman" pitchFamily="18" charset="0"/>
              </a:rPr>
              <a:t>.S</a:t>
            </a:r>
          </a:p>
        </p:txBody>
      </p:sp>
      <p:sp>
        <p:nvSpPr>
          <p:cNvPr id="298000" name="Line 16"/>
          <p:cNvSpPr>
            <a:spLocks noChangeShapeType="1"/>
          </p:cNvSpPr>
          <p:nvPr/>
        </p:nvSpPr>
        <p:spPr bwMode="auto">
          <a:xfrm flipH="1">
            <a:off x="2819400" y="1905000"/>
            <a:ext cx="534988" cy="0"/>
          </a:xfrm>
          <a:prstGeom prst="line">
            <a:avLst/>
          </a:prstGeom>
          <a:noFill/>
          <a:ln w="38100">
            <a:solidFill>
              <a:schemeClr val="tx1"/>
            </a:solidFill>
            <a:round/>
            <a:headEnd type="triangle" w="med" len="med"/>
            <a:tailEnd type="triangle" w="med" len="med"/>
          </a:ln>
          <a:effectLst/>
        </p:spPr>
        <p:txBody>
          <a:bodyPr wrap="none" anchor="ctr"/>
          <a:lstStyle/>
          <a:p>
            <a:endParaRPr lang="en-US"/>
          </a:p>
        </p:txBody>
      </p:sp>
      <p:grpSp>
        <p:nvGrpSpPr>
          <p:cNvPr id="298001" name="Group 17"/>
          <p:cNvGrpSpPr>
            <a:grpSpLocks/>
          </p:cNvGrpSpPr>
          <p:nvPr/>
        </p:nvGrpSpPr>
        <p:grpSpPr bwMode="auto">
          <a:xfrm>
            <a:off x="-26988" y="1030288"/>
            <a:ext cx="2927351" cy="4791075"/>
            <a:chOff x="-17" y="553"/>
            <a:chExt cx="1844" cy="3018"/>
          </a:xfrm>
        </p:grpSpPr>
        <p:sp>
          <p:nvSpPr>
            <p:cNvPr id="298002" name="Rectangle 18"/>
            <p:cNvSpPr>
              <a:spLocks noChangeArrowheads="1"/>
            </p:cNvSpPr>
            <p:nvPr/>
          </p:nvSpPr>
          <p:spPr bwMode="auto">
            <a:xfrm>
              <a:off x="422" y="820"/>
              <a:ext cx="1240" cy="2392"/>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298003" name="Line 19"/>
            <p:cNvSpPr>
              <a:spLocks noChangeShapeType="1"/>
            </p:cNvSpPr>
            <p:nvPr/>
          </p:nvSpPr>
          <p:spPr bwMode="auto">
            <a:xfrm>
              <a:off x="432" y="1056"/>
              <a:ext cx="124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98004" name="Line 20"/>
            <p:cNvSpPr>
              <a:spLocks noChangeShapeType="1"/>
            </p:cNvSpPr>
            <p:nvPr/>
          </p:nvSpPr>
          <p:spPr bwMode="auto">
            <a:xfrm>
              <a:off x="432" y="1536"/>
              <a:ext cx="124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98005" name="Line 21"/>
            <p:cNvSpPr>
              <a:spLocks noChangeShapeType="1"/>
            </p:cNvSpPr>
            <p:nvPr/>
          </p:nvSpPr>
          <p:spPr bwMode="auto">
            <a:xfrm>
              <a:off x="432" y="1776"/>
              <a:ext cx="124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98006" name="Line 22"/>
            <p:cNvSpPr>
              <a:spLocks noChangeShapeType="1"/>
            </p:cNvSpPr>
            <p:nvPr/>
          </p:nvSpPr>
          <p:spPr bwMode="auto">
            <a:xfrm>
              <a:off x="432" y="2016"/>
              <a:ext cx="124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98007" name="Rectangle 23"/>
            <p:cNvSpPr>
              <a:spLocks noChangeArrowheads="1"/>
            </p:cNvSpPr>
            <p:nvPr/>
          </p:nvSpPr>
          <p:spPr bwMode="auto">
            <a:xfrm>
              <a:off x="85" y="841"/>
              <a:ext cx="380"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A0</a:t>
              </a:r>
            </a:p>
          </p:txBody>
        </p:sp>
        <p:sp>
          <p:nvSpPr>
            <p:cNvPr id="298008" name="Rectangle 24"/>
            <p:cNvSpPr>
              <a:spLocks noChangeArrowheads="1"/>
            </p:cNvSpPr>
            <p:nvPr/>
          </p:nvSpPr>
          <p:spPr bwMode="auto">
            <a:xfrm>
              <a:off x="85" y="1081"/>
              <a:ext cx="380"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A1</a:t>
              </a:r>
            </a:p>
          </p:txBody>
        </p:sp>
        <p:sp>
          <p:nvSpPr>
            <p:cNvPr id="298009" name="Rectangle 25"/>
            <p:cNvSpPr>
              <a:spLocks noChangeArrowheads="1"/>
            </p:cNvSpPr>
            <p:nvPr/>
          </p:nvSpPr>
          <p:spPr bwMode="auto">
            <a:xfrm>
              <a:off x="85" y="1321"/>
              <a:ext cx="380"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A2</a:t>
              </a:r>
            </a:p>
          </p:txBody>
        </p:sp>
        <p:sp>
          <p:nvSpPr>
            <p:cNvPr id="298010" name="Rectangle 26"/>
            <p:cNvSpPr>
              <a:spLocks noChangeArrowheads="1"/>
            </p:cNvSpPr>
            <p:nvPr/>
          </p:nvSpPr>
          <p:spPr bwMode="auto">
            <a:xfrm>
              <a:off x="85" y="1561"/>
              <a:ext cx="380"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A3</a:t>
              </a:r>
            </a:p>
          </p:txBody>
        </p:sp>
        <p:sp>
          <p:nvSpPr>
            <p:cNvPr id="298011" name="Rectangle 27"/>
            <p:cNvSpPr>
              <a:spLocks noChangeArrowheads="1"/>
            </p:cNvSpPr>
            <p:nvPr/>
          </p:nvSpPr>
          <p:spPr bwMode="auto">
            <a:xfrm>
              <a:off x="85" y="1801"/>
              <a:ext cx="380"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A4</a:t>
              </a:r>
            </a:p>
          </p:txBody>
        </p:sp>
        <p:sp>
          <p:nvSpPr>
            <p:cNvPr id="298012" name="Rectangle 28"/>
            <p:cNvSpPr>
              <a:spLocks noChangeArrowheads="1"/>
            </p:cNvSpPr>
            <p:nvPr/>
          </p:nvSpPr>
          <p:spPr bwMode="auto">
            <a:xfrm>
              <a:off x="374" y="553"/>
              <a:ext cx="1453" cy="242"/>
            </a:xfrm>
            <a:prstGeom prst="rect">
              <a:avLst/>
            </a:prstGeom>
            <a:noFill/>
            <a:ln w="9525">
              <a:noFill/>
              <a:miter lim="800000"/>
              <a:headEnd/>
              <a:tailEnd/>
            </a:ln>
            <a:effectLst/>
          </p:spPr>
          <p:txBody>
            <a:bodyPr wrap="none" lIns="92075" tIns="46038" rIns="92075" bIns="46038">
              <a:spAutoFit/>
            </a:bodyPr>
            <a:lstStyle/>
            <a:p>
              <a:pP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Register File A</a:t>
              </a:r>
            </a:p>
          </p:txBody>
        </p:sp>
        <p:sp>
          <p:nvSpPr>
            <p:cNvPr id="298013" name="Line 29"/>
            <p:cNvSpPr>
              <a:spLocks noChangeShapeType="1"/>
            </p:cNvSpPr>
            <p:nvPr/>
          </p:nvSpPr>
          <p:spPr bwMode="auto">
            <a:xfrm>
              <a:off x="432" y="2976"/>
              <a:ext cx="124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98014" name="Rectangle 30"/>
            <p:cNvSpPr>
              <a:spLocks noChangeArrowheads="1"/>
            </p:cNvSpPr>
            <p:nvPr/>
          </p:nvSpPr>
          <p:spPr bwMode="auto">
            <a:xfrm>
              <a:off x="959" y="2207"/>
              <a:ext cx="195" cy="520"/>
            </a:xfrm>
            <a:prstGeom prst="rect">
              <a:avLst/>
            </a:prstGeom>
            <a:noFill/>
            <a:ln w="9525">
              <a:noFill/>
              <a:miter lim="800000"/>
              <a:headEnd/>
              <a:tailEnd/>
            </a:ln>
            <a:effectLst/>
          </p:spPr>
          <p:txBody>
            <a:bodyPr wrap="none" lIns="92075" tIns="46038" rIns="92075" bIns="46038">
              <a:spAutoFit/>
            </a:bodyPr>
            <a:lstStyle/>
            <a:p>
              <a:pPr algn="ctr" eaLnBrk="0" hangingPunct="0">
                <a:lnSpc>
                  <a:spcPct val="50000"/>
                </a:lnSpc>
                <a:spcBef>
                  <a:spcPct val="50000"/>
                </a:spcBef>
              </a:pPr>
              <a:r>
                <a:rPr lang="en-US" sz="3200" b="1">
                  <a:effectLst>
                    <a:outerShdw blurRad="38100" dist="38100" dir="2700000" algn="tl">
                      <a:srgbClr val="C0C0C0"/>
                    </a:outerShdw>
                  </a:effectLst>
                  <a:latin typeface="Times New Roman" pitchFamily="18" charset="0"/>
                </a:rPr>
                <a:t>.</a:t>
              </a:r>
              <a:br>
                <a:rPr lang="en-US" sz="3200" b="1">
                  <a:effectLst>
                    <a:outerShdw blurRad="38100" dist="38100" dir="2700000" algn="tl">
                      <a:srgbClr val="C0C0C0"/>
                    </a:outerShdw>
                  </a:effectLst>
                  <a:latin typeface="Times New Roman" pitchFamily="18" charset="0"/>
                </a:rPr>
              </a:br>
              <a:r>
                <a:rPr lang="en-US" sz="3200" b="1">
                  <a:effectLst>
                    <a:outerShdw blurRad="38100" dist="38100" dir="2700000" algn="tl">
                      <a:srgbClr val="C0C0C0"/>
                    </a:outerShdw>
                  </a:effectLst>
                  <a:latin typeface="Times New Roman" pitchFamily="18" charset="0"/>
                </a:rPr>
                <a:t>.</a:t>
              </a:r>
              <a:br>
                <a:rPr lang="en-US" sz="3200" b="1">
                  <a:effectLst>
                    <a:outerShdw blurRad="38100" dist="38100" dir="2700000" algn="tl">
                      <a:srgbClr val="C0C0C0"/>
                    </a:outerShdw>
                  </a:effectLst>
                  <a:latin typeface="Times New Roman" pitchFamily="18" charset="0"/>
                </a:rPr>
              </a:br>
              <a:r>
                <a:rPr lang="en-US" sz="3200" b="1">
                  <a:effectLst>
                    <a:outerShdw blurRad="38100" dist="38100" dir="2700000" algn="tl">
                      <a:srgbClr val="C0C0C0"/>
                    </a:outerShdw>
                  </a:effectLst>
                  <a:latin typeface="Times New Roman" pitchFamily="18" charset="0"/>
                </a:rPr>
                <a:t>.</a:t>
              </a:r>
            </a:p>
          </p:txBody>
        </p:sp>
        <p:sp>
          <p:nvSpPr>
            <p:cNvPr id="298015" name="Rectangle 31"/>
            <p:cNvSpPr>
              <a:spLocks noChangeArrowheads="1"/>
            </p:cNvSpPr>
            <p:nvPr/>
          </p:nvSpPr>
          <p:spPr bwMode="auto">
            <a:xfrm>
              <a:off x="942" y="841"/>
              <a:ext cx="229"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a:t>
              </a:r>
            </a:p>
          </p:txBody>
        </p:sp>
        <p:sp>
          <p:nvSpPr>
            <p:cNvPr id="298016" name="Rectangle 32"/>
            <p:cNvSpPr>
              <a:spLocks noChangeArrowheads="1"/>
            </p:cNvSpPr>
            <p:nvPr/>
          </p:nvSpPr>
          <p:spPr bwMode="auto">
            <a:xfrm>
              <a:off x="942" y="1067"/>
              <a:ext cx="229"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x</a:t>
              </a:r>
            </a:p>
          </p:txBody>
        </p:sp>
        <p:sp>
          <p:nvSpPr>
            <p:cNvPr id="298017" name="Rectangle 33"/>
            <p:cNvSpPr>
              <a:spLocks noChangeArrowheads="1"/>
            </p:cNvSpPr>
            <p:nvPr/>
          </p:nvSpPr>
          <p:spPr bwMode="auto">
            <a:xfrm>
              <a:off x="777" y="1539"/>
              <a:ext cx="553"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prod</a:t>
              </a:r>
            </a:p>
          </p:txBody>
        </p:sp>
        <p:sp>
          <p:nvSpPr>
            <p:cNvPr id="298018" name="Rectangle 34"/>
            <p:cNvSpPr>
              <a:spLocks noChangeArrowheads="1"/>
            </p:cNvSpPr>
            <p:nvPr/>
          </p:nvSpPr>
          <p:spPr bwMode="auto">
            <a:xfrm>
              <a:off x="-17" y="2999"/>
              <a:ext cx="484"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A15</a:t>
              </a:r>
            </a:p>
          </p:txBody>
        </p:sp>
        <p:sp>
          <p:nvSpPr>
            <p:cNvPr id="298019" name="Line 35"/>
            <p:cNvSpPr>
              <a:spLocks noChangeShapeType="1"/>
            </p:cNvSpPr>
            <p:nvPr/>
          </p:nvSpPr>
          <p:spPr bwMode="auto">
            <a:xfrm>
              <a:off x="432" y="3360"/>
              <a:ext cx="1248" cy="0"/>
            </a:xfrm>
            <a:prstGeom prst="line">
              <a:avLst/>
            </a:prstGeom>
            <a:noFill/>
            <a:ln w="12700">
              <a:solidFill>
                <a:schemeClr val="tx1"/>
              </a:solidFill>
              <a:round/>
              <a:headEnd type="stealth" w="med" len="lg"/>
              <a:tailEnd type="stealth" w="med" len="lg"/>
            </a:ln>
            <a:effectLst/>
          </p:spPr>
          <p:txBody>
            <a:bodyPr wrap="none" anchor="ctr"/>
            <a:lstStyle/>
            <a:p>
              <a:endParaRPr lang="en-US"/>
            </a:p>
          </p:txBody>
        </p:sp>
        <p:sp>
          <p:nvSpPr>
            <p:cNvPr id="298020" name="Rectangle 36"/>
            <p:cNvSpPr>
              <a:spLocks noChangeArrowheads="1"/>
            </p:cNvSpPr>
            <p:nvPr/>
          </p:nvSpPr>
          <p:spPr bwMode="auto">
            <a:xfrm>
              <a:off x="758" y="3359"/>
              <a:ext cx="625" cy="212"/>
            </a:xfrm>
            <a:prstGeom prst="rect">
              <a:avLst/>
            </a:prstGeom>
            <a:noFill/>
            <a:ln w="9525">
              <a:noFill/>
              <a:miter lim="800000"/>
              <a:headEnd/>
              <a:tailEnd/>
            </a:ln>
            <a:effectLst/>
          </p:spPr>
          <p:txBody>
            <a:bodyPr wrap="none" lIns="92075" tIns="46038" rIns="92075" bIns="46038">
              <a:spAutoFit/>
            </a:bodyPr>
            <a:lstStyle/>
            <a:p>
              <a:pPr eaLnBrk="0" hangingPunct="0">
                <a:lnSpc>
                  <a:spcPct val="80000"/>
                </a:lnSpc>
                <a:spcBef>
                  <a:spcPct val="50000"/>
                </a:spcBef>
              </a:pPr>
              <a:r>
                <a:rPr lang="en-US" sz="2000" b="1">
                  <a:effectLst>
                    <a:outerShdw blurRad="38100" dist="38100" dir="2700000" algn="tl">
                      <a:srgbClr val="C0C0C0"/>
                    </a:outerShdw>
                  </a:effectLst>
                  <a:latin typeface="Times New Roman" pitchFamily="18" charset="0"/>
                </a:rPr>
                <a:t>32-bits</a:t>
              </a:r>
            </a:p>
          </p:txBody>
        </p:sp>
        <p:sp>
          <p:nvSpPr>
            <p:cNvPr id="298021" name="Rectangle 37"/>
            <p:cNvSpPr>
              <a:spLocks noChangeArrowheads="1"/>
            </p:cNvSpPr>
            <p:nvPr/>
          </p:nvSpPr>
          <p:spPr bwMode="auto">
            <a:xfrm>
              <a:off x="901" y="1774"/>
              <a:ext cx="277"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Y</a:t>
              </a:r>
            </a:p>
          </p:txBody>
        </p:sp>
        <p:sp>
          <p:nvSpPr>
            <p:cNvPr id="298022" name="Line 38"/>
            <p:cNvSpPr>
              <a:spLocks noChangeShapeType="1"/>
            </p:cNvSpPr>
            <p:nvPr/>
          </p:nvSpPr>
          <p:spPr bwMode="auto">
            <a:xfrm>
              <a:off x="432" y="1296"/>
              <a:ext cx="124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98023" name="Rectangle 39"/>
            <p:cNvSpPr>
              <a:spLocks noChangeArrowheads="1"/>
            </p:cNvSpPr>
            <p:nvPr/>
          </p:nvSpPr>
          <p:spPr bwMode="auto">
            <a:xfrm>
              <a:off x="547" y="1281"/>
              <a:ext cx="1056"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loop count</a:t>
              </a:r>
            </a:p>
          </p:txBody>
        </p:sp>
      </p:gr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p:cNvSpPr>
            <a:spLocks noGrp="1" noChangeArrowheads="1"/>
          </p:cNvSpPr>
          <p:nvPr>
            <p:ph type="title"/>
          </p:nvPr>
        </p:nvSpPr>
        <p:spPr>
          <a:xfrm>
            <a:off x="228600" y="20638"/>
            <a:ext cx="9069388" cy="762000"/>
          </a:xfrm>
          <a:noFill/>
          <a:ln/>
        </p:spPr>
        <p:txBody>
          <a:bodyPr lIns="46038" tIns="46038" rIns="46038" bIns="46038"/>
          <a:lstStyle/>
          <a:p>
            <a:r>
              <a:rPr lang="en-US"/>
              <a:t>Loading Values Into Registers</a:t>
            </a:r>
          </a:p>
        </p:txBody>
      </p:sp>
      <p:grpSp>
        <p:nvGrpSpPr>
          <p:cNvPr id="299011" name="Group 3"/>
          <p:cNvGrpSpPr>
            <a:grpSpLocks/>
          </p:cNvGrpSpPr>
          <p:nvPr/>
        </p:nvGrpSpPr>
        <p:grpSpPr bwMode="auto">
          <a:xfrm>
            <a:off x="201613" y="898525"/>
            <a:ext cx="4362450" cy="4791075"/>
            <a:chOff x="-17" y="553"/>
            <a:chExt cx="2748" cy="3018"/>
          </a:xfrm>
        </p:grpSpPr>
        <p:sp>
          <p:nvSpPr>
            <p:cNvPr id="299012" name="Rectangle 4"/>
            <p:cNvSpPr>
              <a:spLocks noChangeArrowheads="1"/>
            </p:cNvSpPr>
            <p:nvPr/>
          </p:nvSpPr>
          <p:spPr bwMode="auto">
            <a:xfrm>
              <a:off x="2229" y="1462"/>
              <a:ext cx="502" cy="502"/>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lIns="92075" tIns="46038" rIns="92075" bIns="46038" anchor="ctr" anchorCtr="1"/>
            <a:lstStyle/>
            <a:p>
              <a:pPr algn="ctr" eaLnBrk="0" hangingPunct="0">
                <a:lnSpc>
                  <a:spcPct val="80000"/>
                </a:lnSpc>
                <a:spcBef>
                  <a:spcPct val="50000"/>
                </a:spcBef>
              </a:pPr>
              <a:r>
                <a:rPr lang="en-US" sz="2400" b="1">
                  <a:effectLst>
                    <a:outerShdw blurRad="38100" dist="38100" dir="2700000" algn="tl">
                      <a:srgbClr val="FFFFFF"/>
                    </a:outerShdw>
                  </a:effectLst>
                  <a:latin typeface="Times New Roman" pitchFamily="18" charset="0"/>
                </a:rPr>
                <a:t>.M</a:t>
              </a:r>
              <a:endParaRPr lang="en-US" sz="2400">
                <a:effectLst>
                  <a:outerShdw blurRad="38100" dist="38100" dir="2700000" algn="tl">
                    <a:srgbClr val="FFFFFF"/>
                  </a:outerShdw>
                </a:effectLst>
                <a:latin typeface="Times New Roman" pitchFamily="18" charset="0"/>
              </a:endParaRPr>
            </a:p>
          </p:txBody>
        </p:sp>
        <p:sp>
          <p:nvSpPr>
            <p:cNvPr id="299013" name="Line 5"/>
            <p:cNvSpPr>
              <a:spLocks noChangeShapeType="1"/>
            </p:cNvSpPr>
            <p:nvPr/>
          </p:nvSpPr>
          <p:spPr bwMode="auto">
            <a:xfrm flipH="1">
              <a:off x="1776" y="1728"/>
              <a:ext cx="336" cy="0"/>
            </a:xfrm>
            <a:prstGeom prst="line">
              <a:avLst/>
            </a:prstGeom>
            <a:noFill/>
            <a:ln w="38100">
              <a:solidFill>
                <a:schemeClr val="tx1"/>
              </a:solidFill>
              <a:round/>
              <a:headEnd type="triangle" w="med" len="med"/>
              <a:tailEnd type="triangle" w="med" len="med"/>
            </a:ln>
            <a:effectLst/>
          </p:spPr>
          <p:txBody>
            <a:bodyPr wrap="none" anchor="ctr"/>
            <a:lstStyle/>
            <a:p>
              <a:endParaRPr lang="en-US"/>
            </a:p>
          </p:txBody>
        </p:sp>
        <p:sp>
          <p:nvSpPr>
            <p:cNvPr id="299014" name="Rectangle 6"/>
            <p:cNvSpPr>
              <a:spLocks noChangeArrowheads="1"/>
            </p:cNvSpPr>
            <p:nvPr/>
          </p:nvSpPr>
          <p:spPr bwMode="auto">
            <a:xfrm>
              <a:off x="2229" y="2086"/>
              <a:ext cx="502" cy="502"/>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lIns="92075" tIns="46038" rIns="92075" bIns="46038" anchor="ctr"/>
            <a:lstStyle/>
            <a:p>
              <a:pPr algn="ctr" eaLnBrk="0" hangingPunct="0">
                <a:lnSpc>
                  <a:spcPct val="80000"/>
                </a:lnSpc>
                <a:spcBef>
                  <a:spcPct val="50000"/>
                </a:spcBef>
              </a:pPr>
              <a:r>
                <a:rPr lang="en-US" sz="2400" b="1">
                  <a:effectLst>
                    <a:outerShdw blurRad="38100" dist="38100" dir="2700000" algn="tl">
                      <a:srgbClr val="FFFFFF"/>
                    </a:outerShdw>
                  </a:effectLst>
                  <a:latin typeface="Times New Roman" pitchFamily="18" charset="0"/>
                </a:rPr>
                <a:t>.L</a:t>
              </a:r>
              <a:endParaRPr lang="en-US" sz="2400">
                <a:effectLst>
                  <a:outerShdw blurRad="38100" dist="38100" dir="2700000" algn="tl">
                    <a:srgbClr val="FFFFFF"/>
                  </a:outerShdw>
                </a:effectLst>
                <a:latin typeface="Times New Roman" pitchFamily="18" charset="0"/>
              </a:endParaRPr>
            </a:p>
          </p:txBody>
        </p:sp>
        <p:sp>
          <p:nvSpPr>
            <p:cNvPr id="299015" name="Line 7"/>
            <p:cNvSpPr>
              <a:spLocks noChangeShapeType="1"/>
            </p:cNvSpPr>
            <p:nvPr/>
          </p:nvSpPr>
          <p:spPr bwMode="auto">
            <a:xfrm flipH="1">
              <a:off x="1776" y="2352"/>
              <a:ext cx="336" cy="0"/>
            </a:xfrm>
            <a:prstGeom prst="line">
              <a:avLst/>
            </a:prstGeom>
            <a:noFill/>
            <a:ln w="38100">
              <a:solidFill>
                <a:schemeClr val="tx1"/>
              </a:solidFill>
              <a:round/>
              <a:headEnd type="triangle" w="med" len="med"/>
              <a:tailEnd type="triangle" w="med" len="med"/>
            </a:ln>
            <a:effectLst/>
          </p:spPr>
          <p:txBody>
            <a:bodyPr wrap="none" anchor="ctr"/>
            <a:lstStyle/>
            <a:p>
              <a:endParaRPr lang="en-US"/>
            </a:p>
          </p:txBody>
        </p:sp>
        <p:sp>
          <p:nvSpPr>
            <p:cNvPr id="299016" name="Rectangle 8"/>
            <p:cNvSpPr>
              <a:spLocks noChangeArrowheads="1"/>
            </p:cNvSpPr>
            <p:nvPr/>
          </p:nvSpPr>
          <p:spPr bwMode="auto">
            <a:xfrm>
              <a:off x="2229" y="838"/>
              <a:ext cx="502" cy="502"/>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lIns="92075" tIns="46038" rIns="92075" bIns="46038" anchor="ctr" anchorCtr="1"/>
            <a:lstStyle/>
            <a:p>
              <a:pPr algn="ctr" eaLnBrk="0" hangingPunct="0">
                <a:lnSpc>
                  <a:spcPct val="80000"/>
                </a:lnSpc>
                <a:spcBef>
                  <a:spcPct val="50000"/>
                </a:spcBef>
              </a:pPr>
              <a:r>
                <a:rPr lang="en-US" sz="2400" b="1">
                  <a:effectLst>
                    <a:outerShdw blurRad="38100" dist="38100" dir="2700000" algn="tl">
                      <a:srgbClr val="FFFFFF"/>
                    </a:outerShdw>
                  </a:effectLst>
                  <a:latin typeface="Times New Roman" pitchFamily="18" charset="0"/>
                </a:rPr>
                <a:t>.S</a:t>
              </a:r>
              <a:endParaRPr lang="en-US" sz="2400">
                <a:effectLst>
                  <a:outerShdw blurRad="38100" dist="38100" dir="2700000" algn="tl">
                    <a:srgbClr val="FFFFFF"/>
                  </a:outerShdw>
                </a:effectLst>
                <a:latin typeface="Times New Roman" pitchFamily="18" charset="0"/>
              </a:endParaRPr>
            </a:p>
          </p:txBody>
        </p:sp>
        <p:sp>
          <p:nvSpPr>
            <p:cNvPr id="299017" name="Line 9"/>
            <p:cNvSpPr>
              <a:spLocks noChangeShapeType="1"/>
            </p:cNvSpPr>
            <p:nvPr/>
          </p:nvSpPr>
          <p:spPr bwMode="auto">
            <a:xfrm flipH="1">
              <a:off x="1776" y="1104"/>
              <a:ext cx="336" cy="0"/>
            </a:xfrm>
            <a:prstGeom prst="line">
              <a:avLst/>
            </a:prstGeom>
            <a:noFill/>
            <a:ln w="38100">
              <a:solidFill>
                <a:schemeClr val="tx1"/>
              </a:solidFill>
              <a:round/>
              <a:headEnd type="triangle" w="med" len="med"/>
              <a:tailEnd type="triangle" w="med" len="med"/>
            </a:ln>
            <a:effectLst/>
          </p:spPr>
          <p:txBody>
            <a:bodyPr wrap="none" anchor="ctr"/>
            <a:lstStyle/>
            <a:p>
              <a:endParaRPr lang="en-US"/>
            </a:p>
          </p:txBody>
        </p:sp>
        <p:grpSp>
          <p:nvGrpSpPr>
            <p:cNvPr id="299018" name="Group 10"/>
            <p:cNvGrpSpPr>
              <a:grpSpLocks/>
            </p:cNvGrpSpPr>
            <p:nvPr/>
          </p:nvGrpSpPr>
          <p:grpSpPr bwMode="auto">
            <a:xfrm>
              <a:off x="-17" y="553"/>
              <a:ext cx="1844" cy="3018"/>
              <a:chOff x="-17" y="553"/>
              <a:chExt cx="1844" cy="3018"/>
            </a:xfrm>
          </p:grpSpPr>
          <p:sp>
            <p:nvSpPr>
              <p:cNvPr id="299019" name="Rectangle 11"/>
              <p:cNvSpPr>
                <a:spLocks noChangeArrowheads="1"/>
              </p:cNvSpPr>
              <p:nvPr/>
            </p:nvSpPr>
            <p:spPr bwMode="auto">
              <a:xfrm>
                <a:off x="422" y="820"/>
                <a:ext cx="1240" cy="2392"/>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p>
                <a:pPr algn="ctr" eaLnBrk="0" hangingPunct="0">
                  <a:lnSpc>
                    <a:spcPct val="80000"/>
                  </a:lnSpc>
                  <a:spcBef>
                    <a:spcPct val="50000"/>
                  </a:spcBef>
                </a:pPr>
                <a:endParaRPr lang="en-US" sz="2400" b="1">
                  <a:effectLst>
                    <a:outerShdw blurRad="38100" dist="38100" dir="2700000" algn="tl">
                      <a:srgbClr val="FFFFFF"/>
                    </a:outerShdw>
                  </a:effectLst>
                  <a:latin typeface="Times New Roman" pitchFamily="18" charset="0"/>
                </a:endParaRPr>
              </a:p>
            </p:txBody>
          </p:sp>
          <p:sp>
            <p:nvSpPr>
              <p:cNvPr id="299020" name="Line 12"/>
              <p:cNvSpPr>
                <a:spLocks noChangeShapeType="1"/>
              </p:cNvSpPr>
              <p:nvPr/>
            </p:nvSpPr>
            <p:spPr bwMode="auto">
              <a:xfrm>
                <a:off x="432" y="1056"/>
                <a:ext cx="124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99021" name="Line 13"/>
              <p:cNvSpPr>
                <a:spLocks noChangeShapeType="1"/>
              </p:cNvSpPr>
              <p:nvPr/>
            </p:nvSpPr>
            <p:spPr bwMode="auto">
              <a:xfrm>
                <a:off x="432" y="1536"/>
                <a:ext cx="124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99022" name="Line 14"/>
              <p:cNvSpPr>
                <a:spLocks noChangeShapeType="1"/>
              </p:cNvSpPr>
              <p:nvPr/>
            </p:nvSpPr>
            <p:spPr bwMode="auto">
              <a:xfrm>
                <a:off x="432" y="1776"/>
                <a:ext cx="124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99023" name="Line 15"/>
              <p:cNvSpPr>
                <a:spLocks noChangeShapeType="1"/>
              </p:cNvSpPr>
              <p:nvPr/>
            </p:nvSpPr>
            <p:spPr bwMode="auto">
              <a:xfrm>
                <a:off x="432" y="2016"/>
                <a:ext cx="124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99024" name="Rectangle 16"/>
              <p:cNvSpPr>
                <a:spLocks noChangeArrowheads="1"/>
              </p:cNvSpPr>
              <p:nvPr/>
            </p:nvSpPr>
            <p:spPr bwMode="auto">
              <a:xfrm>
                <a:off x="85" y="841"/>
                <a:ext cx="380"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A0</a:t>
                </a:r>
              </a:p>
            </p:txBody>
          </p:sp>
          <p:sp>
            <p:nvSpPr>
              <p:cNvPr id="299025" name="Rectangle 17"/>
              <p:cNvSpPr>
                <a:spLocks noChangeArrowheads="1"/>
              </p:cNvSpPr>
              <p:nvPr/>
            </p:nvSpPr>
            <p:spPr bwMode="auto">
              <a:xfrm>
                <a:off x="85" y="1081"/>
                <a:ext cx="380"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A1</a:t>
                </a:r>
              </a:p>
            </p:txBody>
          </p:sp>
          <p:sp>
            <p:nvSpPr>
              <p:cNvPr id="299026" name="Rectangle 18"/>
              <p:cNvSpPr>
                <a:spLocks noChangeArrowheads="1"/>
              </p:cNvSpPr>
              <p:nvPr/>
            </p:nvSpPr>
            <p:spPr bwMode="auto">
              <a:xfrm>
                <a:off x="85" y="1321"/>
                <a:ext cx="380"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A2</a:t>
                </a:r>
              </a:p>
            </p:txBody>
          </p:sp>
          <p:sp>
            <p:nvSpPr>
              <p:cNvPr id="299027" name="Rectangle 19"/>
              <p:cNvSpPr>
                <a:spLocks noChangeArrowheads="1"/>
              </p:cNvSpPr>
              <p:nvPr/>
            </p:nvSpPr>
            <p:spPr bwMode="auto">
              <a:xfrm>
                <a:off x="85" y="1561"/>
                <a:ext cx="380"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A3</a:t>
                </a:r>
              </a:p>
            </p:txBody>
          </p:sp>
          <p:sp>
            <p:nvSpPr>
              <p:cNvPr id="299028" name="Rectangle 20"/>
              <p:cNvSpPr>
                <a:spLocks noChangeArrowheads="1"/>
              </p:cNvSpPr>
              <p:nvPr/>
            </p:nvSpPr>
            <p:spPr bwMode="auto">
              <a:xfrm>
                <a:off x="85" y="1801"/>
                <a:ext cx="380"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A4</a:t>
                </a:r>
              </a:p>
            </p:txBody>
          </p:sp>
          <p:sp>
            <p:nvSpPr>
              <p:cNvPr id="299029" name="Rectangle 21"/>
              <p:cNvSpPr>
                <a:spLocks noChangeArrowheads="1"/>
              </p:cNvSpPr>
              <p:nvPr/>
            </p:nvSpPr>
            <p:spPr bwMode="auto">
              <a:xfrm>
                <a:off x="374" y="553"/>
                <a:ext cx="1453" cy="242"/>
              </a:xfrm>
              <a:prstGeom prst="rect">
                <a:avLst/>
              </a:prstGeom>
              <a:noFill/>
              <a:ln w="9525">
                <a:noFill/>
                <a:miter lim="800000"/>
                <a:headEnd/>
                <a:tailEnd/>
              </a:ln>
              <a:effectLst/>
            </p:spPr>
            <p:txBody>
              <a:bodyPr wrap="none" lIns="92075" tIns="46038" rIns="92075" bIns="46038">
                <a:spAutoFit/>
              </a:bodyPr>
              <a:lstStyle/>
              <a:p>
                <a:pP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Register File A</a:t>
                </a:r>
              </a:p>
            </p:txBody>
          </p:sp>
          <p:sp>
            <p:nvSpPr>
              <p:cNvPr id="299030" name="Line 22"/>
              <p:cNvSpPr>
                <a:spLocks noChangeShapeType="1"/>
              </p:cNvSpPr>
              <p:nvPr/>
            </p:nvSpPr>
            <p:spPr bwMode="auto">
              <a:xfrm>
                <a:off x="432" y="2976"/>
                <a:ext cx="124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99031" name="Rectangle 23"/>
              <p:cNvSpPr>
                <a:spLocks noChangeArrowheads="1"/>
              </p:cNvSpPr>
              <p:nvPr/>
            </p:nvSpPr>
            <p:spPr bwMode="auto">
              <a:xfrm>
                <a:off x="942" y="841"/>
                <a:ext cx="229"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a:t>
                </a:r>
              </a:p>
            </p:txBody>
          </p:sp>
          <p:sp>
            <p:nvSpPr>
              <p:cNvPr id="299032" name="Rectangle 24"/>
              <p:cNvSpPr>
                <a:spLocks noChangeArrowheads="1"/>
              </p:cNvSpPr>
              <p:nvPr/>
            </p:nvSpPr>
            <p:spPr bwMode="auto">
              <a:xfrm>
                <a:off x="942" y="1067"/>
                <a:ext cx="229"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x</a:t>
                </a:r>
              </a:p>
            </p:txBody>
          </p:sp>
          <p:sp>
            <p:nvSpPr>
              <p:cNvPr id="299033" name="Rectangle 25"/>
              <p:cNvSpPr>
                <a:spLocks noChangeArrowheads="1"/>
              </p:cNvSpPr>
              <p:nvPr/>
            </p:nvSpPr>
            <p:spPr bwMode="auto">
              <a:xfrm>
                <a:off x="777" y="1539"/>
                <a:ext cx="553"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prod</a:t>
                </a:r>
              </a:p>
            </p:txBody>
          </p:sp>
          <p:sp>
            <p:nvSpPr>
              <p:cNvPr id="299034" name="Rectangle 26"/>
              <p:cNvSpPr>
                <a:spLocks noChangeArrowheads="1"/>
              </p:cNvSpPr>
              <p:nvPr/>
            </p:nvSpPr>
            <p:spPr bwMode="auto">
              <a:xfrm>
                <a:off x="-17" y="2999"/>
                <a:ext cx="484"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A15</a:t>
                </a:r>
              </a:p>
            </p:txBody>
          </p:sp>
          <p:sp>
            <p:nvSpPr>
              <p:cNvPr id="299035" name="Line 27"/>
              <p:cNvSpPr>
                <a:spLocks noChangeShapeType="1"/>
              </p:cNvSpPr>
              <p:nvPr/>
            </p:nvSpPr>
            <p:spPr bwMode="auto">
              <a:xfrm>
                <a:off x="432" y="3360"/>
                <a:ext cx="1248" cy="0"/>
              </a:xfrm>
              <a:prstGeom prst="line">
                <a:avLst/>
              </a:prstGeom>
              <a:noFill/>
              <a:ln w="12700">
                <a:solidFill>
                  <a:schemeClr val="tx1"/>
                </a:solidFill>
                <a:round/>
                <a:headEnd type="stealth" w="med" len="lg"/>
                <a:tailEnd type="stealth" w="med" len="lg"/>
              </a:ln>
              <a:effectLst/>
            </p:spPr>
            <p:txBody>
              <a:bodyPr wrap="none" anchor="ctr"/>
              <a:lstStyle/>
              <a:p>
                <a:endParaRPr lang="en-US"/>
              </a:p>
            </p:txBody>
          </p:sp>
          <p:sp>
            <p:nvSpPr>
              <p:cNvPr id="299036" name="Rectangle 28"/>
              <p:cNvSpPr>
                <a:spLocks noChangeArrowheads="1"/>
              </p:cNvSpPr>
              <p:nvPr/>
            </p:nvSpPr>
            <p:spPr bwMode="auto">
              <a:xfrm>
                <a:off x="758" y="3359"/>
                <a:ext cx="625" cy="212"/>
              </a:xfrm>
              <a:prstGeom prst="rect">
                <a:avLst/>
              </a:prstGeom>
              <a:noFill/>
              <a:ln w="9525">
                <a:noFill/>
                <a:miter lim="800000"/>
                <a:headEnd/>
                <a:tailEnd/>
              </a:ln>
              <a:effectLst/>
            </p:spPr>
            <p:txBody>
              <a:bodyPr wrap="none" lIns="92075" tIns="46038" rIns="92075" bIns="46038">
                <a:spAutoFit/>
              </a:bodyPr>
              <a:lstStyle/>
              <a:p>
                <a:pPr eaLnBrk="0" hangingPunct="0">
                  <a:lnSpc>
                    <a:spcPct val="80000"/>
                  </a:lnSpc>
                  <a:spcBef>
                    <a:spcPct val="50000"/>
                  </a:spcBef>
                </a:pPr>
                <a:r>
                  <a:rPr lang="en-US" sz="2000" b="1">
                    <a:effectLst>
                      <a:outerShdw blurRad="38100" dist="38100" dir="2700000" algn="tl">
                        <a:srgbClr val="C0C0C0"/>
                      </a:outerShdw>
                    </a:effectLst>
                    <a:latin typeface="Times New Roman" pitchFamily="18" charset="0"/>
                  </a:rPr>
                  <a:t>32-bits</a:t>
                </a:r>
              </a:p>
            </p:txBody>
          </p:sp>
          <p:sp>
            <p:nvSpPr>
              <p:cNvPr id="299037" name="Rectangle 29"/>
              <p:cNvSpPr>
                <a:spLocks noChangeArrowheads="1"/>
              </p:cNvSpPr>
              <p:nvPr/>
            </p:nvSpPr>
            <p:spPr bwMode="auto">
              <a:xfrm>
                <a:off x="901" y="1774"/>
                <a:ext cx="277"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Y</a:t>
                </a:r>
              </a:p>
            </p:txBody>
          </p:sp>
          <p:sp>
            <p:nvSpPr>
              <p:cNvPr id="299038" name="Line 30"/>
              <p:cNvSpPr>
                <a:spLocks noChangeShapeType="1"/>
              </p:cNvSpPr>
              <p:nvPr/>
            </p:nvSpPr>
            <p:spPr bwMode="auto">
              <a:xfrm>
                <a:off x="432" y="1296"/>
                <a:ext cx="124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99039" name="Rectangle 31"/>
              <p:cNvSpPr>
                <a:spLocks noChangeArrowheads="1"/>
              </p:cNvSpPr>
              <p:nvPr/>
            </p:nvSpPr>
            <p:spPr bwMode="auto">
              <a:xfrm>
                <a:off x="547" y="1281"/>
                <a:ext cx="1056"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loop count</a:t>
                </a:r>
              </a:p>
            </p:txBody>
          </p:sp>
        </p:grpSp>
      </p:grpSp>
      <p:sp>
        <p:nvSpPr>
          <p:cNvPr id="299040" name="Text Box 32"/>
          <p:cNvSpPr txBox="1">
            <a:spLocks noChangeArrowheads="1"/>
          </p:cNvSpPr>
          <p:nvPr/>
        </p:nvSpPr>
        <p:spPr bwMode="auto">
          <a:xfrm>
            <a:off x="5203825" y="1057275"/>
            <a:ext cx="4089400" cy="384175"/>
          </a:xfrm>
          <a:prstGeom prst="rect">
            <a:avLst/>
          </a:prstGeom>
          <a:noFill/>
          <a:ln w="12700">
            <a:noFill/>
            <a:miter lim="800000"/>
            <a:headEnd type="none" w="sm" len="sm"/>
            <a:tailEnd type="none" w="sm" len="sm"/>
          </a:ln>
          <a:effectLst/>
        </p:spPr>
        <p:txBody>
          <a:bodyPr wrap="none">
            <a:spAutoFit/>
          </a:bodyPr>
          <a:lstStyle/>
          <a:p>
            <a:pP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How do a and x get loaded?</a:t>
            </a:r>
          </a:p>
        </p:txBody>
      </p:sp>
      <p:sp>
        <p:nvSpPr>
          <p:cNvPr id="299041" name="Text Box 33"/>
          <p:cNvSpPr txBox="1">
            <a:spLocks noChangeArrowheads="1"/>
          </p:cNvSpPr>
          <p:nvPr/>
        </p:nvSpPr>
        <p:spPr bwMode="auto">
          <a:xfrm>
            <a:off x="5216525" y="1541463"/>
            <a:ext cx="4114800" cy="384175"/>
          </a:xfrm>
          <a:prstGeom prst="rect">
            <a:avLst/>
          </a:prstGeom>
          <a:noFill/>
          <a:ln w="12700">
            <a:noFill/>
            <a:miter lim="800000"/>
            <a:headEnd type="none" w="sm" len="sm"/>
            <a:tailEnd type="none" w="sm" len="sm"/>
          </a:ln>
          <a:effectLst/>
        </p:spPr>
        <p:txBody>
          <a:bodyPr wrap="none">
            <a:spAutoFit/>
          </a:bodyPr>
          <a:lstStyle/>
          <a:p>
            <a:pPr eaLnBrk="0" hangingPunct="0">
              <a:lnSpc>
                <a:spcPct val="80000"/>
              </a:lnSpc>
              <a:spcBef>
                <a:spcPct val="50000"/>
              </a:spcBef>
              <a:buClr>
                <a:schemeClr val="tx2"/>
              </a:buClr>
              <a:buSzPct val="70000"/>
              <a:buFont typeface="Wingdings" pitchFamily="2" charset="2"/>
              <a:buChar char="u"/>
            </a:pPr>
            <a:r>
              <a:rPr lang="en-US" sz="2400" b="1">
                <a:effectLst>
                  <a:outerShdw blurRad="38100" dist="38100" dir="2700000" algn="tl">
                    <a:srgbClr val="C0C0C0"/>
                  </a:outerShdw>
                </a:effectLst>
                <a:latin typeface="Times New Roman" pitchFamily="18" charset="0"/>
              </a:rPr>
              <a:t> a, x, Y located in memory</a:t>
            </a:r>
          </a:p>
        </p:txBody>
      </p:sp>
      <p:grpSp>
        <p:nvGrpSpPr>
          <p:cNvPr id="299042" name="Group 34"/>
          <p:cNvGrpSpPr>
            <a:grpSpLocks/>
          </p:cNvGrpSpPr>
          <p:nvPr/>
        </p:nvGrpSpPr>
        <p:grpSpPr bwMode="auto">
          <a:xfrm>
            <a:off x="3041650" y="5570538"/>
            <a:ext cx="2933700" cy="1054100"/>
            <a:chOff x="1772" y="3496"/>
            <a:chExt cx="1847" cy="664"/>
          </a:xfrm>
        </p:grpSpPr>
        <p:sp>
          <p:nvSpPr>
            <p:cNvPr id="299043" name="Rectangle 35"/>
            <p:cNvSpPr>
              <a:spLocks noChangeArrowheads="1"/>
            </p:cNvSpPr>
            <p:nvPr/>
          </p:nvSpPr>
          <p:spPr bwMode="auto">
            <a:xfrm>
              <a:off x="1772" y="3498"/>
              <a:ext cx="1837" cy="649"/>
            </a:xfrm>
            <a:prstGeom prst="rect">
              <a:avLst/>
            </a:prstGeom>
            <a:noFill/>
            <a:ln w="12700">
              <a:solidFill>
                <a:schemeClr val="tx1"/>
              </a:solidFill>
              <a:miter lim="800000"/>
              <a:headEnd/>
              <a:tailEnd/>
            </a:ln>
            <a:effectLst/>
          </p:spPr>
          <p:txBody>
            <a:bodyPr wrap="none" anchor="ctr"/>
            <a:lstStyle/>
            <a:p>
              <a:pP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   Memory</a:t>
              </a:r>
            </a:p>
          </p:txBody>
        </p:sp>
        <p:sp>
          <p:nvSpPr>
            <p:cNvPr id="299044" name="Rectangle 36"/>
            <p:cNvSpPr>
              <a:spLocks noChangeArrowheads="1"/>
            </p:cNvSpPr>
            <p:nvPr/>
          </p:nvSpPr>
          <p:spPr bwMode="auto">
            <a:xfrm>
              <a:off x="2899" y="3500"/>
              <a:ext cx="715" cy="644"/>
            </a:xfrm>
            <a:prstGeom prst="rect">
              <a:avLst/>
            </a:prstGeom>
            <a:noFill/>
            <a:ln w="12700">
              <a:solidFill>
                <a:schemeClr val="tx1"/>
              </a:solidFill>
              <a:miter lim="800000"/>
              <a:headEnd type="none" w="sm" len="sm"/>
              <a:tailEnd type="none" w="sm" len="sm"/>
            </a:ln>
            <a:effectLst/>
          </p:spPr>
          <p:txBody>
            <a:bodyPr wrap="none" anchor="ctr"/>
            <a:lstStyle/>
            <a:p>
              <a:pPr algn="ctr" eaLnBrk="0" hangingPunct="0">
                <a:lnSpc>
                  <a:spcPct val="80000"/>
                </a:lnSpc>
                <a:spcBef>
                  <a:spcPct val="50000"/>
                </a:spcBef>
              </a:pPr>
              <a:endParaRPr lang="en-US" sz="2400" b="1">
                <a:solidFill>
                  <a:schemeClr val="tx2"/>
                </a:solidFill>
                <a:effectLst>
                  <a:outerShdw blurRad="38100" dist="38100" dir="2700000" algn="tl">
                    <a:srgbClr val="C0C0C0"/>
                  </a:outerShdw>
                </a:effectLst>
                <a:latin typeface="Times New Roman" pitchFamily="18" charset="0"/>
              </a:endParaRPr>
            </a:p>
          </p:txBody>
        </p:sp>
        <p:sp>
          <p:nvSpPr>
            <p:cNvPr id="299045" name="Line 37"/>
            <p:cNvSpPr>
              <a:spLocks noChangeShapeType="1"/>
            </p:cNvSpPr>
            <p:nvPr/>
          </p:nvSpPr>
          <p:spPr bwMode="auto">
            <a:xfrm>
              <a:off x="2899" y="3701"/>
              <a:ext cx="71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99046" name="Line 38"/>
            <p:cNvSpPr>
              <a:spLocks noChangeShapeType="1"/>
            </p:cNvSpPr>
            <p:nvPr/>
          </p:nvSpPr>
          <p:spPr bwMode="auto">
            <a:xfrm>
              <a:off x="2904" y="3914"/>
              <a:ext cx="71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99047" name="Text Box 39"/>
            <p:cNvSpPr txBox="1">
              <a:spLocks noChangeArrowheads="1"/>
            </p:cNvSpPr>
            <p:nvPr/>
          </p:nvSpPr>
          <p:spPr bwMode="auto">
            <a:xfrm>
              <a:off x="3019" y="3496"/>
              <a:ext cx="544" cy="212"/>
            </a:xfrm>
            <a:prstGeom prst="rect">
              <a:avLst/>
            </a:prstGeom>
            <a:noFill/>
            <a:ln w="12700">
              <a:noFill/>
              <a:miter lim="800000"/>
              <a:headEnd type="none" w="sm" len="sm"/>
              <a:tailEnd type="none" w="sm" len="sm"/>
            </a:ln>
            <a:effectLst/>
          </p:spPr>
          <p:txBody>
            <a:bodyPr wrap="none">
              <a:spAutoFit/>
            </a:bodyPr>
            <a:lstStyle/>
            <a:p>
              <a:pPr eaLnBrk="0" hangingPunct="0">
                <a:lnSpc>
                  <a:spcPct val="80000"/>
                </a:lnSpc>
                <a:spcBef>
                  <a:spcPct val="50000"/>
                </a:spcBef>
              </a:pPr>
              <a:r>
                <a:rPr lang="en-US" sz="2000" b="1">
                  <a:effectLst>
                    <a:outerShdw blurRad="38100" dist="38100" dir="2700000" algn="tl">
                      <a:srgbClr val="C0C0C0"/>
                    </a:outerShdw>
                  </a:effectLst>
                  <a:latin typeface="Times New Roman" pitchFamily="18" charset="0"/>
                </a:rPr>
                <a:t>a [40]</a:t>
              </a:r>
            </a:p>
          </p:txBody>
        </p:sp>
        <p:sp>
          <p:nvSpPr>
            <p:cNvPr id="299048" name="Text Box 40"/>
            <p:cNvSpPr txBox="1">
              <a:spLocks noChangeArrowheads="1"/>
            </p:cNvSpPr>
            <p:nvPr/>
          </p:nvSpPr>
          <p:spPr bwMode="auto">
            <a:xfrm>
              <a:off x="3024" y="3696"/>
              <a:ext cx="544" cy="212"/>
            </a:xfrm>
            <a:prstGeom prst="rect">
              <a:avLst/>
            </a:prstGeom>
            <a:noFill/>
            <a:ln w="12700">
              <a:noFill/>
              <a:miter lim="800000"/>
              <a:headEnd type="none" w="sm" len="sm"/>
              <a:tailEnd type="none" w="sm" len="sm"/>
            </a:ln>
            <a:effectLst/>
          </p:spPr>
          <p:txBody>
            <a:bodyPr wrap="none">
              <a:spAutoFit/>
            </a:bodyPr>
            <a:lstStyle/>
            <a:p>
              <a:pPr eaLnBrk="0" hangingPunct="0">
                <a:lnSpc>
                  <a:spcPct val="80000"/>
                </a:lnSpc>
                <a:spcBef>
                  <a:spcPct val="50000"/>
                </a:spcBef>
              </a:pPr>
              <a:r>
                <a:rPr lang="en-US" sz="2000" b="1">
                  <a:effectLst>
                    <a:outerShdw blurRad="38100" dist="38100" dir="2700000" algn="tl">
                      <a:srgbClr val="C0C0C0"/>
                    </a:outerShdw>
                  </a:effectLst>
                  <a:latin typeface="Times New Roman" pitchFamily="18" charset="0"/>
                </a:rPr>
                <a:t>x [40]</a:t>
              </a:r>
            </a:p>
          </p:txBody>
        </p:sp>
        <p:sp>
          <p:nvSpPr>
            <p:cNvPr id="299049" name="Text Box 41"/>
            <p:cNvSpPr txBox="1">
              <a:spLocks noChangeArrowheads="1"/>
            </p:cNvSpPr>
            <p:nvPr/>
          </p:nvSpPr>
          <p:spPr bwMode="auto">
            <a:xfrm>
              <a:off x="3159" y="3948"/>
              <a:ext cx="251" cy="212"/>
            </a:xfrm>
            <a:prstGeom prst="rect">
              <a:avLst/>
            </a:prstGeom>
            <a:noFill/>
            <a:ln w="12700">
              <a:noFill/>
              <a:miter lim="800000"/>
              <a:headEnd type="none" w="sm" len="sm"/>
              <a:tailEnd type="none" w="sm" len="sm"/>
            </a:ln>
            <a:effectLst/>
          </p:spPr>
          <p:txBody>
            <a:bodyPr wrap="none">
              <a:spAutoFit/>
            </a:bodyPr>
            <a:lstStyle/>
            <a:p>
              <a:pPr eaLnBrk="0" hangingPunct="0">
                <a:lnSpc>
                  <a:spcPct val="80000"/>
                </a:lnSpc>
                <a:spcBef>
                  <a:spcPct val="50000"/>
                </a:spcBef>
              </a:pPr>
              <a:r>
                <a:rPr lang="en-US" sz="2000" b="1">
                  <a:effectLst>
                    <a:outerShdw blurRad="38100" dist="38100" dir="2700000" algn="tl">
                      <a:srgbClr val="C0C0C0"/>
                    </a:outerShdw>
                  </a:effectLst>
                  <a:latin typeface="Times New Roman" pitchFamily="18" charset="0"/>
                </a:rPr>
                <a:t>Y</a:t>
              </a:r>
            </a:p>
          </p:txBody>
        </p:sp>
      </p:grpSp>
      <p:sp>
        <p:nvSpPr>
          <p:cNvPr id="299050" name="Text Box 42"/>
          <p:cNvSpPr txBox="1">
            <a:spLocks noChangeArrowheads="1"/>
          </p:cNvSpPr>
          <p:nvPr/>
        </p:nvSpPr>
        <p:spPr bwMode="auto">
          <a:xfrm>
            <a:off x="5222875" y="1998663"/>
            <a:ext cx="4225925" cy="384175"/>
          </a:xfrm>
          <a:prstGeom prst="rect">
            <a:avLst/>
          </a:prstGeom>
          <a:noFill/>
          <a:ln w="12700">
            <a:noFill/>
            <a:miter lim="800000"/>
            <a:headEnd type="none" w="sm" len="sm"/>
            <a:tailEnd type="none" w="sm" len="sm"/>
          </a:ln>
          <a:effectLst/>
        </p:spPr>
        <p:txBody>
          <a:bodyPr wrap="none">
            <a:spAutoFit/>
          </a:bodyPr>
          <a:lstStyle/>
          <a:p>
            <a:pPr eaLnBrk="0" hangingPunct="0">
              <a:lnSpc>
                <a:spcPct val="80000"/>
              </a:lnSpc>
              <a:spcBef>
                <a:spcPct val="50000"/>
              </a:spcBef>
              <a:buClr>
                <a:schemeClr val="tx2"/>
              </a:buClr>
              <a:buSzPct val="70000"/>
              <a:buFont typeface="Wingdings" pitchFamily="2" charset="2"/>
              <a:buChar char="u"/>
            </a:pPr>
            <a:r>
              <a:rPr lang="en-US" sz="2400" b="1">
                <a:effectLst>
                  <a:outerShdw blurRad="38100" dist="38100" dir="2700000" algn="tl">
                    <a:srgbClr val="C0C0C0"/>
                  </a:outerShdw>
                </a:effectLst>
                <a:latin typeface="Times New Roman" pitchFamily="18" charset="0"/>
              </a:rPr>
              <a:t> Create a pointer to values </a:t>
            </a:r>
          </a:p>
        </p:txBody>
      </p:sp>
      <p:sp>
        <p:nvSpPr>
          <p:cNvPr id="299051" name="Text Box 43"/>
          <p:cNvSpPr txBox="1">
            <a:spLocks noChangeArrowheads="1"/>
          </p:cNvSpPr>
          <p:nvPr/>
        </p:nvSpPr>
        <p:spPr bwMode="auto">
          <a:xfrm>
            <a:off x="6151563" y="2419350"/>
            <a:ext cx="1552575" cy="968375"/>
          </a:xfrm>
          <a:prstGeom prst="rect">
            <a:avLst/>
          </a:prstGeom>
          <a:noFill/>
          <a:ln w="12700">
            <a:noFill/>
            <a:miter lim="800000"/>
            <a:headEnd type="none" w="sm" len="sm"/>
            <a:tailEnd type="none" w="sm" len="sm"/>
          </a:ln>
          <a:effectLst/>
        </p:spPr>
        <p:txBody>
          <a:bodyPr wrap="none">
            <a:spAutoFit/>
          </a:bodyPr>
          <a:lstStyle/>
          <a:p>
            <a:pPr eaLnBrk="0" hangingPunct="0">
              <a:lnSpc>
                <a:spcPct val="80000"/>
              </a:lnSpc>
              <a:spcBef>
                <a:spcPct val="50000"/>
              </a:spcBef>
              <a:buClr>
                <a:schemeClr val="tx2"/>
              </a:buClr>
              <a:buSzPct val="80000"/>
              <a:buFont typeface="Wingdings" pitchFamily="2" charset="2"/>
              <a:buNone/>
            </a:pPr>
            <a:r>
              <a:rPr lang="en-US" sz="2400" b="1">
                <a:effectLst>
                  <a:outerShdw blurRad="38100" dist="38100" dir="2700000" algn="tl">
                    <a:srgbClr val="C0C0C0"/>
                  </a:outerShdw>
                </a:effectLst>
                <a:latin typeface="Times New Roman" pitchFamily="18" charset="0"/>
              </a:rPr>
              <a:t>A5 = &amp;a</a:t>
            </a:r>
            <a:br>
              <a:rPr lang="en-US" sz="2400" b="1">
                <a:effectLst>
                  <a:outerShdw blurRad="38100" dist="38100" dir="2700000" algn="tl">
                    <a:srgbClr val="C0C0C0"/>
                  </a:outerShdw>
                </a:effectLst>
                <a:latin typeface="Times New Roman" pitchFamily="18" charset="0"/>
              </a:rPr>
            </a:br>
            <a:r>
              <a:rPr lang="en-US" sz="2400" b="1">
                <a:effectLst>
                  <a:outerShdw blurRad="38100" dist="38100" dir="2700000" algn="tl">
                    <a:srgbClr val="C0C0C0"/>
                  </a:outerShdw>
                </a:effectLst>
                <a:latin typeface="Times New Roman" pitchFamily="18" charset="0"/>
              </a:rPr>
              <a:t>A6 = &amp;x</a:t>
            </a:r>
            <a:br>
              <a:rPr lang="en-US" sz="2400" b="1">
                <a:effectLst>
                  <a:outerShdw blurRad="38100" dist="38100" dir="2700000" algn="tl">
                    <a:srgbClr val="C0C0C0"/>
                  </a:outerShdw>
                </a:effectLst>
                <a:latin typeface="Times New Roman" pitchFamily="18" charset="0"/>
              </a:rPr>
            </a:br>
            <a:r>
              <a:rPr lang="en-US" sz="2400" b="1">
                <a:effectLst>
                  <a:outerShdw blurRad="38100" dist="38100" dir="2700000" algn="tl">
                    <a:srgbClr val="C0C0C0"/>
                  </a:outerShdw>
                </a:effectLst>
                <a:latin typeface="Times New Roman" pitchFamily="18" charset="0"/>
              </a:rPr>
              <a:t>A7 = &amp;Y </a:t>
            </a:r>
          </a:p>
        </p:txBody>
      </p:sp>
      <p:grpSp>
        <p:nvGrpSpPr>
          <p:cNvPr id="299052" name="Group 44"/>
          <p:cNvGrpSpPr>
            <a:grpSpLocks/>
          </p:cNvGrpSpPr>
          <p:nvPr/>
        </p:nvGrpSpPr>
        <p:grpSpPr bwMode="auto">
          <a:xfrm>
            <a:off x="363538" y="3232150"/>
            <a:ext cx="2532062" cy="1466850"/>
            <a:chOff x="85" y="2023"/>
            <a:chExt cx="1595" cy="924"/>
          </a:xfrm>
        </p:grpSpPr>
        <p:sp>
          <p:nvSpPr>
            <p:cNvPr id="299053" name="Rectangle 45"/>
            <p:cNvSpPr>
              <a:spLocks noChangeArrowheads="1"/>
            </p:cNvSpPr>
            <p:nvPr/>
          </p:nvSpPr>
          <p:spPr bwMode="auto">
            <a:xfrm>
              <a:off x="920" y="2751"/>
              <a:ext cx="177" cy="196"/>
            </a:xfrm>
            <a:prstGeom prst="rect">
              <a:avLst/>
            </a:prstGeom>
            <a:noFill/>
            <a:ln w="9525">
              <a:noFill/>
              <a:miter lim="800000"/>
              <a:headEnd/>
              <a:tailEnd/>
            </a:ln>
            <a:effectLst/>
          </p:spPr>
          <p:txBody>
            <a:bodyPr wrap="none" lIns="92075" tIns="46038" rIns="92075" bIns="46038">
              <a:spAutoFit/>
            </a:bodyPr>
            <a:lstStyle/>
            <a:p>
              <a:pPr algn="ctr" eaLnBrk="0" hangingPunct="0">
                <a:lnSpc>
                  <a:spcPct val="30000"/>
                </a:lnSpc>
                <a:spcBef>
                  <a:spcPct val="50000"/>
                </a:spcBef>
              </a:pPr>
              <a:r>
                <a:rPr lang="en-US" sz="2400" b="1">
                  <a:effectLst>
                    <a:outerShdw blurRad="38100" dist="38100" dir="2700000" algn="tl">
                      <a:srgbClr val="C0C0C0"/>
                    </a:outerShdw>
                  </a:effectLst>
                  <a:latin typeface="Times New Roman" pitchFamily="18" charset="0"/>
                </a:rPr>
                <a:t>.</a:t>
              </a:r>
              <a:br>
                <a:rPr lang="en-US" sz="2400" b="1">
                  <a:effectLst>
                    <a:outerShdw blurRad="38100" dist="38100" dir="2700000" algn="tl">
                      <a:srgbClr val="C0C0C0"/>
                    </a:outerShdw>
                  </a:effectLst>
                  <a:latin typeface="Times New Roman" pitchFamily="18" charset="0"/>
                </a:rPr>
              </a:br>
              <a:r>
                <a:rPr lang="en-US" sz="2400" b="1">
                  <a:effectLst>
                    <a:outerShdw blurRad="38100" dist="38100" dir="2700000" algn="tl">
                      <a:srgbClr val="C0C0C0"/>
                    </a:outerShdw>
                  </a:effectLst>
                  <a:latin typeface="Times New Roman" pitchFamily="18" charset="0"/>
                </a:rPr>
                <a:t>.</a:t>
              </a:r>
            </a:p>
          </p:txBody>
        </p:sp>
        <p:sp>
          <p:nvSpPr>
            <p:cNvPr id="299054" name="Line 46"/>
            <p:cNvSpPr>
              <a:spLocks noChangeShapeType="1"/>
            </p:cNvSpPr>
            <p:nvPr/>
          </p:nvSpPr>
          <p:spPr bwMode="auto">
            <a:xfrm>
              <a:off x="432" y="2256"/>
              <a:ext cx="124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99055" name="Line 47"/>
            <p:cNvSpPr>
              <a:spLocks noChangeShapeType="1"/>
            </p:cNvSpPr>
            <p:nvPr/>
          </p:nvSpPr>
          <p:spPr bwMode="auto">
            <a:xfrm>
              <a:off x="432" y="2496"/>
              <a:ext cx="124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99056" name="Line 48"/>
            <p:cNvSpPr>
              <a:spLocks noChangeShapeType="1"/>
            </p:cNvSpPr>
            <p:nvPr/>
          </p:nvSpPr>
          <p:spPr bwMode="auto">
            <a:xfrm>
              <a:off x="432" y="2736"/>
              <a:ext cx="124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99057" name="Rectangle 49"/>
            <p:cNvSpPr>
              <a:spLocks noChangeArrowheads="1"/>
            </p:cNvSpPr>
            <p:nvPr/>
          </p:nvSpPr>
          <p:spPr bwMode="auto">
            <a:xfrm>
              <a:off x="85" y="2041"/>
              <a:ext cx="380"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solidFill>
                    <a:schemeClr val="tx2"/>
                  </a:solidFill>
                  <a:effectLst>
                    <a:outerShdw blurRad="38100" dist="38100" dir="2700000" algn="tl">
                      <a:srgbClr val="C0C0C0"/>
                    </a:outerShdw>
                  </a:effectLst>
                  <a:latin typeface="Times New Roman" pitchFamily="18" charset="0"/>
                </a:rPr>
                <a:t>A5</a:t>
              </a:r>
            </a:p>
          </p:txBody>
        </p:sp>
        <p:sp>
          <p:nvSpPr>
            <p:cNvPr id="299058" name="Rectangle 50"/>
            <p:cNvSpPr>
              <a:spLocks noChangeArrowheads="1"/>
            </p:cNvSpPr>
            <p:nvPr/>
          </p:nvSpPr>
          <p:spPr bwMode="auto">
            <a:xfrm>
              <a:off x="85" y="2281"/>
              <a:ext cx="380"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solidFill>
                    <a:schemeClr val="tx2"/>
                  </a:solidFill>
                  <a:effectLst>
                    <a:outerShdw blurRad="38100" dist="38100" dir="2700000" algn="tl">
                      <a:srgbClr val="C0C0C0"/>
                    </a:outerShdw>
                  </a:effectLst>
                  <a:latin typeface="Times New Roman" pitchFamily="18" charset="0"/>
                </a:rPr>
                <a:t>A6</a:t>
              </a:r>
            </a:p>
          </p:txBody>
        </p:sp>
        <p:sp>
          <p:nvSpPr>
            <p:cNvPr id="299059" name="Rectangle 51"/>
            <p:cNvSpPr>
              <a:spLocks noChangeArrowheads="1"/>
            </p:cNvSpPr>
            <p:nvPr/>
          </p:nvSpPr>
          <p:spPr bwMode="auto">
            <a:xfrm>
              <a:off x="85" y="2521"/>
              <a:ext cx="380"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solidFill>
                    <a:schemeClr val="tx2"/>
                  </a:solidFill>
                  <a:effectLst>
                    <a:outerShdw blurRad="38100" dist="38100" dir="2700000" algn="tl">
                      <a:srgbClr val="C0C0C0"/>
                    </a:outerShdw>
                  </a:effectLst>
                  <a:latin typeface="Times New Roman" pitchFamily="18" charset="0"/>
                </a:rPr>
                <a:t>A7</a:t>
              </a:r>
            </a:p>
          </p:txBody>
        </p:sp>
        <p:sp>
          <p:nvSpPr>
            <p:cNvPr id="299060" name="Rectangle 52"/>
            <p:cNvSpPr>
              <a:spLocks noChangeArrowheads="1"/>
            </p:cNvSpPr>
            <p:nvPr/>
          </p:nvSpPr>
          <p:spPr bwMode="auto">
            <a:xfrm>
              <a:off x="730" y="2023"/>
              <a:ext cx="658"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solidFill>
                    <a:schemeClr val="tx2"/>
                  </a:solidFill>
                  <a:effectLst>
                    <a:outerShdw blurRad="38100" dist="38100" dir="2700000" algn="tl">
                      <a:srgbClr val="C0C0C0"/>
                    </a:outerShdw>
                  </a:effectLst>
                  <a:latin typeface="Times New Roman" pitchFamily="18" charset="0"/>
                </a:rPr>
                <a:t>&amp;a[n]</a:t>
              </a:r>
            </a:p>
          </p:txBody>
        </p:sp>
        <p:sp>
          <p:nvSpPr>
            <p:cNvPr id="299061" name="Rectangle 53"/>
            <p:cNvSpPr>
              <a:spLocks noChangeArrowheads="1"/>
            </p:cNvSpPr>
            <p:nvPr/>
          </p:nvSpPr>
          <p:spPr bwMode="auto">
            <a:xfrm>
              <a:off x="730" y="2263"/>
              <a:ext cx="658"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solidFill>
                    <a:schemeClr val="tx2"/>
                  </a:solidFill>
                  <a:effectLst>
                    <a:outerShdw blurRad="38100" dist="38100" dir="2700000" algn="tl">
                      <a:srgbClr val="C0C0C0"/>
                    </a:outerShdw>
                  </a:effectLst>
                  <a:latin typeface="Times New Roman" pitchFamily="18" charset="0"/>
                </a:rPr>
                <a:t>&amp;x[n]</a:t>
              </a:r>
            </a:p>
          </p:txBody>
        </p:sp>
        <p:sp>
          <p:nvSpPr>
            <p:cNvPr id="299062" name="Rectangle 54"/>
            <p:cNvSpPr>
              <a:spLocks noChangeArrowheads="1"/>
            </p:cNvSpPr>
            <p:nvPr/>
          </p:nvSpPr>
          <p:spPr bwMode="auto">
            <a:xfrm>
              <a:off x="832" y="2516"/>
              <a:ext cx="450"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solidFill>
                    <a:schemeClr val="tx2"/>
                  </a:solidFill>
                  <a:effectLst>
                    <a:outerShdw blurRad="38100" dist="38100" dir="2700000" algn="tl">
                      <a:srgbClr val="C0C0C0"/>
                    </a:outerShdw>
                  </a:effectLst>
                  <a:latin typeface="Times New Roman" pitchFamily="18" charset="0"/>
                </a:rPr>
                <a:t>&amp;Y</a:t>
              </a:r>
            </a:p>
          </p:txBody>
        </p:sp>
      </p:grpSp>
      <p:grpSp>
        <p:nvGrpSpPr>
          <p:cNvPr id="299063" name="Group 55"/>
          <p:cNvGrpSpPr>
            <a:grpSpLocks/>
          </p:cNvGrpSpPr>
          <p:nvPr/>
        </p:nvGrpSpPr>
        <p:grpSpPr bwMode="auto">
          <a:xfrm>
            <a:off x="6064250" y="5595938"/>
            <a:ext cx="1057275" cy="1033462"/>
            <a:chOff x="3676" y="3512"/>
            <a:chExt cx="667" cy="651"/>
          </a:xfrm>
        </p:grpSpPr>
        <p:sp>
          <p:nvSpPr>
            <p:cNvPr id="299064" name="Text Box 56"/>
            <p:cNvSpPr txBox="1">
              <a:spLocks noChangeArrowheads="1"/>
            </p:cNvSpPr>
            <p:nvPr/>
          </p:nvSpPr>
          <p:spPr bwMode="auto">
            <a:xfrm>
              <a:off x="3914" y="3512"/>
              <a:ext cx="425" cy="212"/>
            </a:xfrm>
            <a:prstGeom prst="rect">
              <a:avLst/>
            </a:prstGeom>
            <a:noFill/>
            <a:ln w="12700">
              <a:noFill/>
              <a:miter lim="800000"/>
              <a:headEnd type="none" w="sm" len="sm"/>
              <a:tailEnd type="none" w="sm" len="sm"/>
            </a:ln>
            <a:effectLst/>
          </p:spPr>
          <p:txBody>
            <a:bodyPr wrap="none">
              <a:spAutoFit/>
            </a:bodyPr>
            <a:lstStyle/>
            <a:p>
              <a:pPr eaLnBrk="0" hangingPunct="0">
                <a:lnSpc>
                  <a:spcPct val="80000"/>
                </a:lnSpc>
                <a:spcBef>
                  <a:spcPct val="50000"/>
                </a:spcBef>
              </a:pPr>
              <a:r>
                <a:rPr lang="en-US" sz="2000" b="1">
                  <a:effectLst>
                    <a:outerShdw blurRad="38100" dist="38100" dir="2700000" algn="tl">
                      <a:srgbClr val="C0C0C0"/>
                    </a:outerShdw>
                  </a:effectLst>
                  <a:latin typeface="Times New Roman" pitchFamily="18" charset="0"/>
                </a:rPr>
                <a:t>*A5</a:t>
              </a:r>
            </a:p>
          </p:txBody>
        </p:sp>
        <p:sp>
          <p:nvSpPr>
            <p:cNvPr id="299065" name="Text Box 57"/>
            <p:cNvSpPr txBox="1">
              <a:spLocks noChangeArrowheads="1"/>
            </p:cNvSpPr>
            <p:nvPr/>
          </p:nvSpPr>
          <p:spPr bwMode="auto">
            <a:xfrm>
              <a:off x="3918" y="3712"/>
              <a:ext cx="425" cy="212"/>
            </a:xfrm>
            <a:prstGeom prst="rect">
              <a:avLst/>
            </a:prstGeom>
            <a:noFill/>
            <a:ln w="12700">
              <a:noFill/>
              <a:miter lim="800000"/>
              <a:headEnd type="none" w="sm" len="sm"/>
              <a:tailEnd type="none" w="sm" len="sm"/>
            </a:ln>
            <a:effectLst/>
          </p:spPr>
          <p:txBody>
            <a:bodyPr wrap="none">
              <a:spAutoFit/>
            </a:bodyPr>
            <a:lstStyle/>
            <a:p>
              <a:pPr eaLnBrk="0" hangingPunct="0">
                <a:lnSpc>
                  <a:spcPct val="80000"/>
                </a:lnSpc>
                <a:spcBef>
                  <a:spcPct val="50000"/>
                </a:spcBef>
              </a:pPr>
              <a:r>
                <a:rPr lang="en-US" sz="2000" b="1">
                  <a:effectLst>
                    <a:outerShdw blurRad="38100" dist="38100" dir="2700000" algn="tl">
                      <a:srgbClr val="C0C0C0"/>
                    </a:outerShdw>
                  </a:effectLst>
                  <a:latin typeface="Times New Roman" pitchFamily="18" charset="0"/>
                </a:rPr>
                <a:t>*A6</a:t>
              </a:r>
            </a:p>
          </p:txBody>
        </p:sp>
        <p:sp>
          <p:nvSpPr>
            <p:cNvPr id="299066" name="Text Box 58"/>
            <p:cNvSpPr txBox="1">
              <a:spLocks noChangeArrowheads="1"/>
            </p:cNvSpPr>
            <p:nvPr/>
          </p:nvSpPr>
          <p:spPr bwMode="auto">
            <a:xfrm>
              <a:off x="3910" y="3951"/>
              <a:ext cx="425" cy="212"/>
            </a:xfrm>
            <a:prstGeom prst="rect">
              <a:avLst/>
            </a:prstGeom>
            <a:noFill/>
            <a:ln w="12700">
              <a:noFill/>
              <a:miter lim="800000"/>
              <a:headEnd type="none" w="sm" len="sm"/>
              <a:tailEnd type="none" w="sm" len="sm"/>
            </a:ln>
            <a:effectLst/>
          </p:spPr>
          <p:txBody>
            <a:bodyPr wrap="none">
              <a:spAutoFit/>
            </a:bodyPr>
            <a:lstStyle/>
            <a:p>
              <a:pPr eaLnBrk="0" hangingPunct="0">
                <a:lnSpc>
                  <a:spcPct val="80000"/>
                </a:lnSpc>
                <a:spcBef>
                  <a:spcPct val="50000"/>
                </a:spcBef>
              </a:pPr>
              <a:r>
                <a:rPr lang="en-US" sz="2000" b="1">
                  <a:effectLst>
                    <a:outerShdw blurRad="38100" dist="38100" dir="2700000" algn="tl">
                      <a:srgbClr val="C0C0C0"/>
                    </a:outerShdw>
                  </a:effectLst>
                  <a:latin typeface="Times New Roman" pitchFamily="18" charset="0"/>
                </a:rPr>
                <a:t>*A7</a:t>
              </a:r>
            </a:p>
          </p:txBody>
        </p:sp>
        <p:sp>
          <p:nvSpPr>
            <p:cNvPr id="299067" name="Line 59"/>
            <p:cNvSpPr>
              <a:spLocks noChangeShapeType="1"/>
            </p:cNvSpPr>
            <p:nvPr/>
          </p:nvSpPr>
          <p:spPr bwMode="auto">
            <a:xfrm>
              <a:off x="3677" y="3601"/>
              <a:ext cx="242" cy="0"/>
            </a:xfrm>
            <a:prstGeom prst="line">
              <a:avLst/>
            </a:prstGeom>
            <a:noFill/>
            <a:ln w="12700">
              <a:solidFill>
                <a:schemeClr val="tx1"/>
              </a:solidFill>
              <a:round/>
              <a:headEnd type="arrow" w="med" len="med"/>
              <a:tailEnd type="none" w="sm" len="sm"/>
            </a:ln>
            <a:effectLst/>
          </p:spPr>
          <p:txBody>
            <a:bodyPr wrap="none" anchor="ctr"/>
            <a:lstStyle/>
            <a:p>
              <a:endParaRPr lang="en-US"/>
            </a:p>
          </p:txBody>
        </p:sp>
        <p:sp>
          <p:nvSpPr>
            <p:cNvPr id="299068" name="Line 60"/>
            <p:cNvSpPr>
              <a:spLocks noChangeShapeType="1"/>
            </p:cNvSpPr>
            <p:nvPr/>
          </p:nvSpPr>
          <p:spPr bwMode="auto">
            <a:xfrm>
              <a:off x="3683" y="3818"/>
              <a:ext cx="242" cy="0"/>
            </a:xfrm>
            <a:prstGeom prst="line">
              <a:avLst/>
            </a:prstGeom>
            <a:noFill/>
            <a:ln w="12700">
              <a:solidFill>
                <a:schemeClr val="tx1"/>
              </a:solidFill>
              <a:round/>
              <a:headEnd type="arrow" w="med" len="med"/>
              <a:tailEnd type="none" w="sm" len="sm"/>
            </a:ln>
            <a:effectLst/>
          </p:spPr>
          <p:txBody>
            <a:bodyPr wrap="none" anchor="ctr"/>
            <a:lstStyle/>
            <a:p>
              <a:endParaRPr lang="en-US"/>
            </a:p>
          </p:txBody>
        </p:sp>
        <p:sp>
          <p:nvSpPr>
            <p:cNvPr id="299069" name="Line 61"/>
            <p:cNvSpPr>
              <a:spLocks noChangeShapeType="1"/>
            </p:cNvSpPr>
            <p:nvPr/>
          </p:nvSpPr>
          <p:spPr bwMode="auto">
            <a:xfrm>
              <a:off x="3676" y="4032"/>
              <a:ext cx="242" cy="0"/>
            </a:xfrm>
            <a:prstGeom prst="line">
              <a:avLst/>
            </a:prstGeom>
            <a:noFill/>
            <a:ln w="12700">
              <a:solidFill>
                <a:schemeClr val="tx1"/>
              </a:solidFill>
              <a:round/>
              <a:headEnd type="arrow" w="med" len="med"/>
              <a:tailEnd type="none" w="sm" len="sm"/>
            </a:ln>
            <a:effectLst/>
          </p:spPr>
          <p:txBody>
            <a:bodyPr wrap="none" anchor="ctr"/>
            <a:lstStyle/>
            <a:p>
              <a:endParaRPr lang="en-US"/>
            </a:p>
          </p:txBody>
        </p:sp>
      </p:grpSp>
      <p:sp>
        <p:nvSpPr>
          <p:cNvPr id="299070" name="Text Box 62"/>
          <p:cNvSpPr txBox="1">
            <a:spLocks noChangeArrowheads="1"/>
          </p:cNvSpPr>
          <p:nvPr/>
        </p:nvSpPr>
        <p:spPr bwMode="auto">
          <a:xfrm>
            <a:off x="5222875" y="3522663"/>
            <a:ext cx="4318000" cy="384175"/>
          </a:xfrm>
          <a:prstGeom prst="rect">
            <a:avLst/>
          </a:prstGeom>
          <a:noFill/>
          <a:ln w="12700">
            <a:noFill/>
            <a:miter lim="800000"/>
            <a:headEnd type="none" w="sm" len="sm"/>
            <a:tailEnd type="none" w="sm" len="sm"/>
          </a:ln>
          <a:effectLst/>
        </p:spPr>
        <p:txBody>
          <a:bodyPr wrap="none">
            <a:spAutoFit/>
          </a:bodyPr>
          <a:lstStyle/>
          <a:p>
            <a:pPr eaLnBrk="0" hangingPunct="0">
              <a:lnSpc>
                <a:spcPct val="80000"/>
              </a:lnSpc>
              <a:spcBef>
                <a:spcPct val="50000"/>
              </a:spcBef>
              <a:buClr>
                <a:schemeClr val="tx2"/>
              </a:buClr>
              <a:buSzPct val="70000"/>
              <a:buFont typeface="Wingdings" pitchFamily="2" charset="2"/>
              <a:buChar char="u"/>
            </a:pPr>
            <a:r>
              <a:rPr lang="en-US" sz="2400" b="1">
                <a:effectLst>
                  <a:outerShdw blurRad="38100" dist="38100" dir="2700000" algn="tl">
                    <a:srgbClr val="C0C0C0"/>
                  </a:outerShdw>
                </a:effectLst>
                <a:latin typeface="Times New Roman" pitchFamily="18" charset="0"/>
              </a:rPr>
              <a:t> Use pointer with load/store</a:t>
            </a:r>
          </a:p>
        </p:txBody>
      </p:sp>
      <p:sp>
        <p:nvSpPr>
          <p:cNvPr id="299071" name="Text Box 63"/>
          <p:cNvSpPr txBox="1">
            <a:spLocks noChangeArrowheads="1"/>
          </p:cNvSpPr>
          <p:nvPr/>
        </p:nvSpPr>
        <p:spPr bwMode="auto">
          <a:xfrm>
            <a:off x="6161088" y="3913188"/>
            <a:ext cx="2409825" cy="968375"/>
          </a:xfrm>
          <a:prstGeom prst="rect">
            <a:avLst/>
          </a:prstGeom>
          <a:noFill/>
          <a:ln w="12700">
            <a:noFill/>
            <a:miter lim="800000"/>
            <a:headEnd type="none" w="sm" len="sm"/>
            <a:tailEnd type="none" w="sm" len="sm"/>
          </a:ln>
          <a:effectLst/>
        </p:spPr>
        <p:txBody>
          <a:bodyPr wrap="none">
            <a:spAutoFit/>
          </a:bodyPr>
          <a:lstStyle/>
          <a:p>
            <a:pPr eaLnBrk="0" hangingPunct="0">
              <a:lnSpc>
                <a:spcPct val="80000"/>
              </a:lnSpc>
              <a:spcBef>
                <a:spcPct val="50000"/>
              </a:spcBef>
              <a:buClr>
                <a:schemeClr val="tx2"/>
              </a:buClr>
              <a:buSzPct val="80000"/>
              <a:buFont typeface="Wingdings" pitchFamily="2" charset="2"/>
              <a:buNone/>
            </a:pPr>
            <a:r>
              <a:rPr lang="en-US" sz="2400" b="1">
                <a:effectLst>
                  <a:outerShdw blurRad="38100" dist="38100" dir="2700000" algn="tl">
                    <a:srgbClr val="C0C0C0"/>
                  </a:outerShdw>
                </a:effectLst>
                <a:latin typeface="Times New Roman" pitchFamily="18" charset="0"/>
              </a:rPr>
              <a:t>LD	*A5, A0</a:t>
            </a:r>
            <a:br>
              <a:rPr lang="en-US" sz="2400" b="1">
                <a:effectLst>
                  <a:outerShdw blurRad="38100" dist="38100" dir="2700000" algn="tl">
                    <a:srgbClr val="C0C0C0"/>
                  </a:outerShdw>
                </a:effectLst>
                <a:latin typeface="Times New Roman" pitchFamily="18" charset="0"/>
              </a:rPr>
            </a:br>
            <a:r>
              <a:rPr lang="en-US" sz="2400" b="1">
                <a:effectLst>
                  <a:outerShdw blurRad="38100" dist="38100" dir="2700000" algn="tl">
                    <a:srgbClr val="C0C0C0"/>
                  </a:outerShdw>
                </a:effectLst>
                <a:latin typeface="Times New Roman" pitchFamily="18" charset="0"/>
              </a:rPr>
              <a:t>LD	*A6, A1</a:t>
            </a:r>
            <a:br>
              <a:rPr lang="en-US" sz="2400" b="1">
                <a:effectLst>
                  <a:outerShdw blurRad="38100" dist="38100" dir="2700000" algn="tl">
                    <a:srgbClr val="C0C0C0"/>
                  </a:outerShdw>
                </a:effectLst>
                <a:latin typeface="Times New Roman" pitchFamily="18" charset="0"/>
              </a:rPr>
            </a:br>
            <a:r>
              <a:rPr lang="en-US" sz="2400" b="1">
                <a:effectLst>
                  <a:outerShdw blurRad="38100" dist="38100" dir="2700000" algn="tl">
                    <a:srgbClr val="C0C0C0"/>
                  </a:outerShdw>
                </a:effectLst>
                <a:latin typeface="Times New Roman" pitchFamily="18" charset="0"/>
              </a:rPr>
              <a:t>ST	A4, *A7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99041"/>
                                        </p:tgtEl>
                                        <p:attrNameLst>
                                          <p:attrName>style.visibility</p:attrName>
                                        </p:attrNameLst>
                                      </p:cBhvr>
                                      <p:to>
                                        <p:strVal val="visible"/>
                                      </p:to>
                                    </p:set>
                                    <p:animEffect transition="in" filter="dissolve">
                                      <p:cBhvr>
                                        <p:cTn id="7" dur="500"/>
                                        <p:tgtEl>
                                          <p:spTgt spid="299041"/>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299042"/>
                                        </p:tgtEl>
                                        <p:attrNameLst>
                                          <p:attrName>style.visibility</p:attrName>
                                        </p:attrNameLst>
                                      </p:cBhvr>
                                      <p:to>
                                        <p:strVal val="visible"/>
                                      </p:to>
                                    </p:set>
                                    <p:animEffect transition="in" filter="dissolve">
                                      <p:cBhvr>
                                        <p:cTn id="11" dur="500"/>
                                        <p:tgtEl>
                                          <p:spTgt spid="299042"/>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299050"/>
                                        </p:tgtEl>
                                        <p:attrNameLst>
                                          <p:attrName>style.visibility</p:attrName>
                                        </p:attrNameLst>
                                      </p:cBhvr>
                                      <p:to>
                                        <p:strVal val="visible"/>
                                      </p:to>
                                    </p:set>
                                    <p:animEffect transition="in" filter="dissolve">
                                      <p:cBhvr>
                                        <p:cTn id="16" dur="500"/>
                                        <p:tgtEl>
                                          <p:spTgt spid="299050"/>
                                        </p:tgtEl>
                                      </p:cBhvr>
                                    </p:animEffect>
                                  </p:childTnLst>
                                </p:cTn>
                              </p:par>
                            </p:childTnLst>
                          </p:cTn>
                        </p:par>
                        <p:par>
                          <p:cTn id="17" fill="hold">
                            <p:stCondLst>
                              <p:cond delay="500"/>
                            </p:stCondLst>
                            <p:childTnLst>
                              <p:par>
                                <p:cTn id="18" presetID="9" presetClass="entr" presetSubtype="0" fill="hold" grpId="0" nodeType="afterEffect">
                                  <p:stCondLst>
                                    <p:cond delay="0"/>
                                  </p:stCondLst>
                                  <p:childTnLst>
                                    <p:set>
                                      <p:cBhvr>
                                        <p:cTn id="19" dur="1" fill="hold">
                                          <p:stCondLst>
                                            <p:cond delay="0"/>
                                          </p:stCondLst>
                                        </p:cTn>
                                        <p:tgtEl>
                                          <p:spTgt spid="299051"/>
                                        </p:tgtEl>
                                        <p:attrNameLst>
                                          <p:attrName>style.visibility</p:attrName>
                                        </p:attrNameLst>
                                      </p:cBhvr>
                                      <p:to>
                                        <p:strVal val="visible"/>
                                      </p:to>
                                    </p:set>
                                    <p:animEffect transition="in" filter="dissolve">
                                      <p:cBhvr>
                                        <p:cTn id="20" dur="500"/>
                                        <p:tgtEl>
                                          <p:spTgt spid="299051"/>
                                        </p:tgtEl>
                                      </p:cBhvr>
                                    </p:animEffect>
                                  </p:childTnLst>
                                </p:cTn>
                              </p:par>
                            </p:childTnLst>
                          </p:cTn>
                        </p:par>
                        <p:par>
                          <p:cTn id="21" fill="hold">
                            <p:stCondLst>
                              <p:cond delay="1000"/>
                            </p:stCondLst>
                            <p:childTnLst>
                              <p:par>
                                <p:cTn id="22" presetID="9" presetClass="entr" presetSubtype="0" fill="hold" nodeType="afterEffect">
                                  <p:stCondLst>
                                    <p:cond delay="1000"/>
                                  </p:stCondLst>
                                  <p:childTnLst>
                                    <p:set>
                                      <p:cBhvr>
                                        <p:cTn id="23" dur="1" fill="hold">
                                          <p:stCondLst>
                                            <p:cond delay="0"/>
                                          </p:stCondLst>
                                        </p:cTn>
                                        <p:tgtEl>
                                          <p:spTgt spid="299052"/>
                                        </p:tgtEl>
                                        <p:attrNameLst>
                                          <p:attrName>style.visibility</p:attrName>
                                        </p:attrNameLst>
                                      </p:cBhvr>
                                      <p:to>
                                        <p:strVal val="visible"/>
                                      </p:to>
                                    </p:set>
                                    <p:animEffect transition="in" filter="dissolve">
                                      <p:cBhvr>
                                        <p:cTn id="24" dur="500"/>
                                        <p:tgtEl>
                                          <p:spTgt spid="299052"/>
                                        </p:tgtEl>
                                      </p:cBhvr>
                                    </p:animEffect>
                                  </p:childTnLst>
                                </p:cTn>
                              </p:par>
                            </p:childTnLst>
                          </p:cTn>
                        </p:par>
                        <p:par>
                          <p:cTn id="25" fill="hold">
                            <p:stCondLst>
                              <p:cond delay="2500"/>
                            </p:stCondLst>
                            <p:childTnLst>
                              <p:par>
                                <p:cTn id="26" presetID="22" presetClass="entr" presetSubtype="2" fill="hold" nodeType="afterEffect">
                                  <p:stCondLst>
                                    <p:cond delay="1000"/>
                                  </p:stCondLst>
                                  <p:childTnLst>
                                    <p:set>
                                      <p:cBhvr>
                                        <p:cTn id="27" dur="1" fill="hold">
                                          <p:stCondLst>
                                            <p:cond delay="0"/>
                                          </p:stCondLst>
                                        </p:cTn>
                                        <p:tgtEl>
                                          <p:spTgt spid="299063"/>
                                        </p:tgtEl>
                                        <p:attrNameLst>
                                          <p:attrName>style.visibility</p:attrName>
                                        </p:attrNameLst>
                                      </p:cBhvr>
                                      <p:to>
                                        <p:strVal val="visible"/>
                                      </p:to>
                                    </p:set>
                                    <p:animEffect transition="in" filter="wipe(right)">
                                      <p:cBhvr>
                                        <p:cTn id="28" dur="500"/>
                                        <p:tgtEl>
                                          <p:spTgt spid="299063"/>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299070"/>
                                        </p:tgtEl>
                                        <p:attrNameLst>
                                          <p:attrName>style.visibility</p:attrName>
                                        </p:attrNameLst>
                                      </p:cBhvr>
                                      <p:to>
                                        <p:strVal val="visible"/>
                                      </p:to>
                                    </p:set>
                                    <p:animEffect transition="in" filter="dissolve">
                                      <p:cBhvr>
                                        <p:cTn id="33" dur="500"/>
                                        <p:tgtEl>
                                          <p:spTgt spid="299070"/>
                                        </p:tgtEl>
                                      </p:cBhvr>
                                    </p:animEffect>
                                  </p:childTnLst>
                                </p:cTn>
                              </p:par>
                            </p:childTnLst>
                          </p:cTn>
                        </p:par>
                        <p:par>
                          <p:cTn id="34" fill="hold">
                            <p:stCondLst>
                              <p:cond delay="500"/>
                            </p:stCondLst>
                            <p:childTnLst>
                              <p:par>
                                <p:cTn id="35" presetID="9" presetClass="entr" presetSubtype="0" fill="hold" grpId="0" nodeType="afterEffect">
                                  <p:stCondLst>
                                    <p:cond delay="0"/>
                                  </p:stCondLst>
                                  <p:childTnLst>
                                    <p:set>
                                      <p:cBhvr>
                                        <p:cTn id="36" dur="1" fill="hold">
                                          <p:stCondLst>
                                            <p:cond delay="0"/>
                                          </p:stCondLst>
                                        </p:cTn>
                                        <p:tgtEl>
                                          <p:spTgt spid="299071"/>
                                        </p:tgtEl>
                                        <p:attrNameLst>
                                          <p:attrName>style.visibility</p:attrName>
                                        </p:attrNameLst>
                                      </p:cBhvr>
                                      <p:to>
                                        <p:strVal val="visible"/>
                                      </p:to>
                                    </p:set>
                                    <p:animEffect transition="in" filter="dissolve">
                                      <p:cBhvr>
                                        <p:cTn id="37" dur="500"/>
                                        <p:tgtEl>
                                          <p:spTgt spid="2990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9041" grpId="0" autoUpdateAnimBg="0"/>
      <p:bldP spid="299050" grpId="0" autoUpdateAnimBg="0"/>
      <p:bldP spid="299051" grpId="0" autoUpdateAnimBg="0"/>
      <p:bldP spid="299070" grpId="0" autoUpdateAnimBg="0"/>
      <p:bldP spid="299071" grpId="0"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2"/>
          <p:cNvSpPr>
            <a:spLocks noGrp="1" noChangeArrowheads="1"/>
          </p:cNvSpPr>
          <p:nvPr>
            <p:ph type="title"/>
          </p:nvPr>
        </p:nvSpPr>
        <p:spPr>
          <a:xfrm>
            <a:off x="533400" y="117475"/>
            <a:ext cx="9067800" cy="762000"/>
          </a:xfrm>
          <a:noFill/>
          <a:ln/>
        </p:spPr>
        <p:txBody>
          <a:bodyPr lIns="46038" tIns="46038" rIns="46038" bIns="46038"/>
          <a:lstStyle/>
          <a:p>
            <a:r>
              <a:rPr lang="en-US"/>
              <a:t>Load/Store Options</a:t>
            </a:r>
          </a:p>
        </p:txBody>
      </p:sp>
      <p:grpSp>
        <p:nvGrpSpPr>
          <p:cNvPr id="300035" name="Group 3"/>
          <p:cNvGrpSpPr>
            <a:grpSpLocks/>
          </p:cNvGrpSpPr>
          <p:nvPr/>
        </p:nvGrpSpPr>
        <p:grpSpPr bwMode="auto">
          <a:xfrm>
            <a:off x="1219200" y="1095375"/>
            <a:ext cx="7943850" cy="4356100"/>
            <a:chOff x="432" y="616"/>
            <a:chExt cx="5004" cy="2744"/>
          </a:xfrm>
        </p:grpSpPr>
        <p:sp>
          <p:nvSpPr>
            <p:cNvPr id="300036" name="Text Box 4"/>
            <p:cNvSpPr txBox="1">
              <a:spLocks noChangeArrowheads="1"/>
            </p:cNvSpPr>
            <p:nvPr/>
          </p:nvSpPr>
          <p:spPr bwMode="auto">
            <a:xfrm>
              <a:off x="441" y="616"/>
              <a:ext cx="4891" cy="366"/>
            </a:xfrm>
            <a:prstGeom prst="rect">
              <a:avLst/>
            </a:prstGeom>
            <a:noFill/>
            <a:ln w="12700">
              <a:noFill/>
              <a:miter lim="800000"/>
              <a:headEnd type="none" w="sm" len="sm"/>
              <a:tailEnd type="none" w="sm" len="sm"/>
            </a:ln>
            <a:effectLst/>
          </p:spPr>
          <p:txBody>
            <a:bodyPr wrap="none">
              <a:spAutoFit/>
            </a:bodyPr>
            <a:lstStyle/>
            <a:p>
              <a:pPr algn="ctr" eaLnBrk="0" hangingPunct="0">
                <a:lnSpc>
                  <a:spcPct val="80000"/>
                </a:lnSpc>
                <a:spcBef>
                  <a:spcPct val="50000"/>
                </a:spcBef>
              </a:pPr>
              <a:r>
                <a:rPr lang="en-US" sz="2000" b="1">
                  <a:effectLst>
                    <a:outerShdw blurRad="38100" dist="38100" dir="2700000" algn="tl">
                      <a:srgbClr val="C0C0C0"/>
                    </a:outerShdw>
                  </a:effectLst>
                  <a:latin typeface="Times New Roman" pitchFamily="18" charset="0"/>
                </a:rPr>
                <a:t>Because the 'C6000 provides byte addressability, the instruction </a:t>
              </a:r>
              <a:br>
                <a:rPr lang="en-US" sz="2000" b="1">
                  <a:effectLst>
                    <a:outerShdw blurRad="38100" dist="38100" dir="2700000" algn="tl">
                      <a:srgbClr val="C0C0C0"/>
                    </a:outerShdw>
                  </a:effectLst>
                  <a:latin typeface="Times New Roman" pitchFamily="18" charset="0"/>
                </a:rPr>
              </a:br>
              <a:r>
                <a:rPr lang="en-US" sz="2000" b="1">
                  <a:effectLst>
                    <a:outerShdw blurRad="38100" dist="38100" dir="2700000" algn="tl">
                      <a:srgbClr val="C0C0C0"/>
                    </a:outerShdw>
                  </a:effectLst>
                  <a:latin typeface="Times New Roman" pitchFamily="18" charset="0"/>
                </a:rPr>
                <a:t>set supports several types of load/store instructions:</a:t>
              </a:r>
            </a:p>
          </p:txBody>
        </p:sp>
        <p:sp>
          <p:nvSpPr>
            <p:cNvPr id="300037" name="Rectangle 5"/>
            <p:cNvSpPr>
              <a:spLocks noChangeArrowheads="1"/>
            </p:cNvSpPr>
            <p:nvPr/>
          </p:nvSpPr>
          <p:spPr bwMode="auto">
            <a:xfrm>
              <a:off x="432" y="1056"/>
              <a:ext cx="5004" cy="2304"/>
            </a:xfrm>
            <a:prstGeom prst="rect">
              <a:avLst/>
            </a:prstGeom>
            <a:solidFill>
              <a:schemeClr val="hlink">
                <a:alpha val="50000"/>
              </a:schemeClr>
            </a:solidFill>
            <a:ln w="9525">
              <a:noFill/>
              <a:miter lim="800000"/>
              <a:headEnd/>
              <a:tailEnd/>
            </a:ln>
            <a:effectLst/>
          </p:spPr>
          <p:txBody>
            <a:bodyPr lIns="92075" tIns="91440" rIns="92075" bIns="91440" anchorCtr="1">
              <a:spAutoFit/>
            </a:bodyPr>
            <a:lstStyle/>
            <a:p>
              <a:pPr marL="342900" indent="-342900" eaLnBrk="0" hangingPunct="0">
                <a:buClr>
                  <a:schemeClr val="tx2"/>
                </a:buClr>
                <a:buSzPct val="75000"/>
                <a:buFont typeface="Wingdings" pitchFamily="2" charset="2"/>
                <a:buChar char=""/>
                <a:tabLst>
                  <a:tab pos="2058988" algn="l"/>
                  <a:tab pos="5661025" algn="l"/>
                </a:tabLst>
              </a:pPr>
              <a:r>
                <a:rPr lang="en-US" sz="2400" b="1">
                  <a:effectLst>
                    <a:outerShdw blurRad="38100" dist="38100" dir="2700000" algn="tl">
                      <a:srgbClr val="FFFFFF"/>
                    </a:outerShdw>
                  </a:effectLst>
                  <a:latin typeface="Times New Roman" pitchFamily="18" charset="0"/>
                </a:rPr>
                <a:t> </a:t>
              </a:r>
              <a:r>
                <a:rPr lang="en-US" sz="2400" b="1" u="sng">
                  <a:effectLst>
                    <a:outerShdw blurRad="38100" dist="38100" dir="2700000" algn="tl">
                      <a:srgbClr val="FFFFFF"/>
                    </a:outerShdw>
                  </a:effectLst>
                  <a:latin typeface="Times New Roman" pitchFamily="18" charset="0"/>
                </a:rPr>
                <a:t>Load</a:t>
              </a:r>
              <a:r>
                <a:rPr lang="en-US" sz="2400" b="1">
                  <a:effectLst>
                    <a:outerShdw blurRad="38100" dist="38100" dir="2700000" algn="tl">
                      <a:srgbClr val="FFFFFF"/>
                    </a:outerShdw>
                  </a:effectLst>
                  <a:latin typeface="Times New Roman" pitchFamily="18" charset="0"/>
                </a:rPr>
                <a:t> instructions:</a:t>
              </a:r>
            </a:p>
            <a:p>
              <a:pPr marL="685800" lvl="1" eaLnBrk="0" hangingPunct="0">
                <a:tabLst>
                  <a:tab pos="2058988" algn="l"/>
                  <a:tab pos="5661025" algn="l"/>
                </a:tabLst>
              </a:pPr>
              <a:r>
                <a:rPr lang="en-US" sz="2000" b="1">
                  <a:effectLst>
                    <a:outerShdw blurRad="38100" dist="38100" dir="2700000" algn="tl">
                      <a:srgbClr val="FFFFFF"/>
                    </a:outerShdw>
                  </a:effectLst>
                  <a:latin typeface="Times New Roman" pitchFamily="18" charset="0"/>
                </a:rPr>
                <a:t>LDB	Load   8-bit byte	</a:t>
              </a:r>
              <a:r>
                <a:rPr lang="en-US" b="1">
                  <a:effectLst>
                    <a:outerShdw blurRad="38100" dist="38100" dir="2700000" algn="tl">
                      <a:srgbClr val="FFFFFF"/>
                    </a:outerShdw>
                  </a:effectLst>
                  <a:latin typeface="Times New Roman" pitchFamily="18" charset="0"/>
                </a:rPr>
                <a:t>(char)</a:t>
              </a:r>
              <a:endParaRPr lang="en-US" sz="2000" b="1">
                <a:effectLst>
                  <a:outerShdw blurRad="38100" dist="38100" dir="2700000" algn="tl">
                    <a:srgbClr val="FFFFFF"/>
                  </a:outerShdw>
                </a:effectLst>
                <a:latin typeface="Times New Roman" pitchFamily="18" charset="0"/>
              </a:endParaRPr>
            </a:p>
            <a:p>
              <a:pPr marL="685800" lvl="1" eaLnBrk="0" hangingPunct="0">
                <a:tabLst>
                  <a:tab pos="2058988" algn="l"/>
                  <a:tab pos="5661025" algn="l"/>
                </a:tabLst>
              </a:pPr>
              <a:r>
                <a:rPr lang="en-US" sz="2000" b="1">
                  <a:effectLst>
                    <a:outerShdw blurRad="38100" dist="38100" dir="2700000" algn="tl">
                      <a:srgbClr val="FFFFFF"/>
                    </a:outerShdw>
                  </a:effectLst>
                  <a:latin typeface="Times New Roman" pitchFamily="18" charset="0"/>
                </a:rPr>
                <a:t>LDH	Load 16-bit half-word 	</a:t>
              </a:r>
              <a:r>
                <a:rPr lang="en-US" b="1">
                  <a:effectLst>
                    <a:outerShdw blurRad="38100" dist="38100" dir="2700000" algn="tl">
                      <a:srgbClr val="FFFFFF"/>
                    </a:outerShdw>
                  </a:effectLst>
                  <a:latin typeface="Times New Roman" pitchFamily="18" charset="0"/>
                </a:rPr>
                <a:t>(short)</a:t>
              </a:r>
              <a:endParaRPr lang="en-US" sz="2000" b="1">
                <a:solidFill>
                  <a:schemeClr val="tx2"/>
                </a:solidFill>
                <a:effectLst>
                  <a:outerShdw blurRad="38100" dist="38100" dir="2700000" algn="tl">
                    <a:srgbClr val="FFFFFF"/>
                  </a:outerShdw>
                </a:effectLst>
                <a:latin typeface="Times New Roman" pitchFamily="18" charset="0"/>
              </a:endParaRPr>
            </a:p>
            <a:p>
              <a:pPr marL="685800" lvl="1" eaLnBrk="0" hangingPunct="0">
                <a:tabLst>
                  <a:tab pos="2058988" algn="l"/>
                  <a:tab pos="5661025" algn="l"/>
                </a:tabLst>
              </a:pPr>
              <a:r>
                <a:rPr lang="en-US" sz="2000" b="1">
                  <a:effectLst>
                    <a:outerShdw blurRad="38100" dist="38100" dir="2700000" algn="tl">
                      <a:srgbClr val="FFFFFF"/>
                    </a:outerShdw>
                  </a:effectLst>
                  <a:latin typeface="Times New Roman" pitchFamily="18" charset="0"/>
                </a:rPr>
                <a:t>LDW	Load 32-bit word	</a:t>
              </a:r>
              <a:r>
                <a:rPr lang="en-US" b="1">
                  <a:effectLst>
                    <a:outerShdw blurRad="38100" dist="38100" dir="2700000" algn="tl">
                      <a:srgbClr val="FFFFFF"/>
                    </a:outerShdw>
                  </a:effectLst>
                  <a:latin typeface="Times New Roman" pitchFamily="18" charset="0"/>
                </a:rPr>
                <a:t>(int)</a:t>
              </a:r>
              <a:endParaRPr lang="en-US" sz="2000" b="1">
                <a:effectLst>
                  <a:outerShdw blurRad="38100" dist="38100" dir="2700000" algn="tl">
                    <a:srgbClr val="FFFFFF"/>
                  </a:outerShdw>
                </a:effectLst>
                <a:latin typeface="Times New Roman" pitchFamily="18" charset="0"/>
              </a:endParaRPr>
            </a:p>
            <a:p>
              <a:pPr marL="685800" lvl="1" eaLnBrk="0" hangingPunct="0">
                <a:tabLst>
                  <a:tab pos="2058988" algn="l"/>
                  <a:tab pos="5661025" algn="l"/>
                </a:tabLst>
              </a:pPr>
              <a:r>
                <a:rPr lang="en-US" sz="2000" b="1">
                  <a:effectLst>
                    <a:outerShdw blurRad="38100" dist="38100" dir="2700000" algn="tl">
                      <a:srgbClr val="FFFFFF"/>
                    </a:outerShdw>
                  </a:effectLst>
                  <a:latin typeface="Times New Roman" pitchFamily="18" charset="0"/>
                </a:rPr>
                <a:t>LDDW	Load 64-bit double-word	</a:t>
              </a:r>
              <a:r>
                <a:rPr lang="en-US" b="1">
                  <a:effectLst>
                    <a:outerShdw blurRad="38100" dist="38100" dir="2700000" algn="tl">
                      <a:srgbClr val="FFFFFF"/>
                    </a:outerShdw>
                  </a:effectLst>
                  <a:latin typeface="Times New Roman" pitchFamily="18" charset="0"/>
                </a:rPr>
                <a:t>(C67x, C64x)</a:t>
              </a:r>
              <a:r>
                <a:rPr lang="en-US" sz="2000" b="1">
                  <a:effectLst>
                    <a:outerShdw blurRad="38100" dist="38100" dir="2700000" algn="tl">
                      <a:srgbClr val="FFFFFF"/>
                    </a:outerShdw>
                  </a:effectLst>
                  <a:latin typeface="Times New Roman" pitchFamily="18" charset="0"/>
                </a:rPr>
                <a:t> </a:t>
              </a:r>
              <a:br>
                <a:rPr lang="en-US" sz="2000" b="1">
                  <a:effectLst>
                    <a:outerShdw blurRad="38100" dist="38100" dir="2700000" algn="tl">
                      <a:srgbClr val="FFFFFF"/>
                    </a:outerShdw>
                  </a:effectLst>
                  <a:latin typeface="Times New Roman" pitchFamily="18" charset="0"/>
                </a:rPr>
              </a:br>
              <a:r>
                <a:rPr lang="en-US" sz="2000" b="1">
                  <a:effectLst>
                    <a:outerShdw blurRad="38100" dist="38100" dir="2700000" algn="tl">
                      <a:srgbClr val="FFFFFF"/>
                    </a:outerShdw>
                  </a:effectLst>
                  <a:latin typeface="Times New Roman" pitchFamily="18" charset="0"/>
                </a:rPr>
                <a:t>		</a:t>
              </a:r>
              <a:r>
                <a:rPr lang="en-US" b="1">
                  <a:effectLst>
                    <a:outerShdw blurRad="38100" dist="38100" dir="2700000" algn="tl">
                      <a:srgbClr val="FFFFFF"/>
                    </a:outerShdw>
                  </a:effectLst>
                  <a:latin typeface="Times New Roman" pitchFamily="18" charset="0"/>
                </a:rPr>
                <a:t>(double)</a:t>
              </a:r>
              <a:endParaRPr lang="en-US" sz="2000" b="1">
                <a:effectLst>
                  <a:outerShdw blurRad="38100" dist="38100" dir="2700000" algn="tl">
                    <a:srgbClr val="FFFFFF"/>
                  </a:outerShdw>
                </a:effectLst>
                <a:latin typeface="Times New Roman" pitchFamily="18" charset="0"/>
              </a:endParaRPr>
            </a:p>
            <a:p>
              <a:pPr marL="342900" indent="-342900" eaLnBrk="0" hangingPunct="0">
                <a:buClr>
                  <a:schemeClr val="tx2"/>
                </a:buClr>
                <a:buSzPct val="75000"/>
                <a:buFont typeface="Wingdings" pitchFamily="2" charset="2"/>
                <a:buChar char=""/>
                <a:tabLst>
                  <a:tab pos="2058988" algn="l"/>
                  <a:tab pos="5661025" algn="l"/>
                </a:tabLst>
              </a:pPr>
              <a:r>
                <a:rPr lang="en-US" sz="2400" b="1">
                  <a:effectLst>
                    <a:outerShdw blurRad="38100" dist="38100" dir="2700000" algn="tl">
                      <a:srgbClr val="FFFFFF"/>
                    </a:outerShdw>
                  </a:effectLst>
                  <a:latin typeface="Times New Roman" pitchFamily="18" charset="0"/>
                </a:rPr>
                <a:t> </a:t>
              </a:r>
              <a:r>
                <a:rPr lang="en-US" sz="2400" b="1" u="sng">
                  <a:effectLst>
                    <a:outerShdw blurRad="38100" dist="38100" dir="2700000" algn="tl">
                      <a:srgbClr val="FFFFFF"/>
                    </a:outerShdw>
                  </a:effectLst>
                  <a:latin typeface="Times New Roman" pitchFamily="18" charset="0"/>
                </a:rPr>
                <a:t>Store</a:t>
              </a:r>
              <a:r>
                <a:rPr lang="en-US" sz="2400" b="1">
                  <a:effectLst>
                    <a:outerShdw blurRad="38100" dist="38100" dir="2700000" algn="tl">
                      <a:srgbClr val="FFFFFF"/>
                    </a:outerShdw>
                  </a:effectLst>
                  <a:latin typeface="Times New Roman" pitchFamily="18" charset="0"/>
                </a:rPr>
                <a:t> instructions:</a:t>
              </a:r>
            </a:p>
            <a:p>
              <a:pPr marL="685800" lvl="1" eaLnBrk="0" hangingPunct="0">
                <a:tabLst>
                  <a:tab pos="2058988" algn="l"/>
                  <a:tab pos="5661025" algn="l"/>
                </a:tabLst>
              </a:pPr>
              <a:r>
                <a:rPr lang="en-US" sz="2000" b="1">
                  <a:effectLst>
                    <a:outerShdw blurRad="38100" dist="38100" dir="2700000" algn="tl">
                      <a:srgbClr val="FFFFFF"/>
                    </a:outerShdw>
                  </a:effectLst>
                  <a:latin typeface="Times New Roman" pitchFamily="18" charset="0"/>
                </a:rPr>
                <a:t>STB</a:t>
              </a:r>
            </a:p>
            <a:p>
              <a:pPr marL="685800" lvl="1" eaLnBrk="0" hangingPunct="0">
                <a:tabLst>
                  <a:tab pos="2058988" algn="l"/>
                  <a:tab pos="5661025" algn="l"/>
                </a:tabLst>
              </a:pPr>
              <a:r>
                <a:rPr lang="en-US" sz="2000" b="1">
                  <a:effectLst>
                    <a:outerShdw blurRad="38100" dist="38100" dir="2700000" algn="tl">
                      <a:srgbClr val="FFFFFF"/>
                    </a:outerShdw>
                  </a:effectLst>
                  <a:latin typeface="Times New Roman" pitchFamily="18" charset="0"/>
                </a:rPr>
                <a:t>STH</a:t>
              </a:r>
            </a:p>
            <a:p>
              <a:pPr marL="685800" lvl="1" eaLnBrk="0" hangingPunct="0">
                <a:tabLst>
                  <a:tab pos="2058988" algn="l"/>
                  <a:tab pos="5661025" algn="l"/>
                </a:tabLst>
              </a:pPr>
              <a:r>
                <a:rPr lang="en-US" sz="2000" b="1">
                  <a:effectLst>
                    <a:outerShdw blurRad="38100" dist="38100" dir="2700000" algn="tl">
                      <a:srgbClr val="FFFFFF"/>
                    </a:outerShdw>
                  </a:effectLst>
                  <a:latin typeface="Times New Roman" pitchFamily="18" charset="0"/>
                </a:rPr>
                <a:t>STW</a:t>
              </a:r>
            </a:p>
            <a:p>
              <a:pPr marL="685800" lvl="1" eaLnBrk="0" hangingPunct="0">
                <a:tabLst>
                  <a:tab pos="2058988" algn="l"/>
                  <a:tab pos="5661025" algn="l"/>
                </a:tabLst>
              </a:pPr>
              <a:r>
                <a:rPr lang="en-US" sz="2000" b="1">
                  <a:effectLst>
                    <a:outerShdw blurRad="38100" dist="38100" dir="2700000" algn="tl">
                      <a:srgbClr val="FFFFFF"/>
                    </a:outerShdw>
                  </a:effectLst>
                  <a:latin typeface="Times New Roman" pitchFamily="18" charset="0"/>
                </a:rPr>
                <a:t>STDW </a:t>
              </a:r>
              <a:r>
                <a:rPr lang="en-US" b="1">
                  <a:effectLst>
                    <a:outerShdw blurRad="38100" dist="38100" dir="2700000" algn="tl">
                      <a:srgbClr val="FFFFFF"/>
                    </a:outerShdw>
                  </a:effectLst>
                  <a:latin typeface="Times New Roman" pitchFamily="18" charset="0"/>
                </a:rPr>
                <a:t>(C64x)</a:t>
              </a:r>
            </a:p>
          </p:txBody>
        </p:sp>
      </p:gr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2"/>
          <p:cNvSpPr>
            <a:spLocks noGrp="1" noChangeArrowheads="1"/>
          </p:cNvSpPr>
          <p:nvPr>
            <p:ph type="title"/>
          </p:nvPr>
        </p:nvSpPr>
        <p:spPr>
          <a:xfrm>
            <a:off x="0" y="0"/>
            <a:ext cx="9067800" cy="762000"/>
          </a:xfrm>
          <a:noFill/>
          <a:ln/>
        </p:spPr>
        <p:txBody>
          <a:bodyPr lIns="46038" tIns="46038" rIns="46038" bIns="46038"/>
          <a:lstStyle/>
          <a:p>
            <a:r>
              <a:rPr lang="en-US"/>
              <a:t>Load/Store - .D Unit</a:t>
            </a:r>
          </a:p>
        </p:txBody>
      </p:sp>
      <p:sp>
        <p:nvSpPr>
          <p:cNvPr id="301059" name="Rectangle 3"/>
          <p:cNvSpPr>
            <a:spLocks noChangeArrowheads="1"/>
          </p:cNvSpPr>
          <p:nvPr/>
        </p:nvSpPr>
        <p:spPr bwMode="auto">
          <a:xfrm>
            <a:off x="3540125" y="2320925"/>
            <a:ext cx="795338" cy="796925"/>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lIns="92075" tIns="46038" rIns="92075" bIns="46038" anchor="ctr" anchorCtr="1"/>
          <a:lstStyle/>
          <a:p>
            <a:pPr algn="ctr" eaLnBrk="0" hangingPunct="0">
              <a:lnSpc>
                <a:spcPct val="80000"/>
              </a:lnSpc>
              <a:spcBef>
                <a:spcPct val="50000"/>
              </a:spcBef>
            </a:pPr>
            <a:r>
              <a:rPr lang="en-US" sz="2400" b="1">
                <a:effectLst>
                  <a:outerShdw blurRad="38100" dist="38100" dir="2700000" algn="tl">
                    <a:srgbClr val="FFFFFF"/>
                  </a:outerShdw>
                </a:effectLst>
                <a:latin typeface="Times New Roman" pitchFamily="18" charset="0"/>
              </a:rPr>
              <a:t>.M</a:t>
            </a:r>
          </a:p>
        </p:txBody>
      </p:sp>
      <p:sp>
        <p:nvSpPr>
          <p:cNvPr id="301060" name="Line 4"/>
          <p:cNvSpPr>
            <a:spLocks noChangeShapeType="1"/>
          </p:cNvSpPr>
          <p:nvPr/>
        </p:nvSpPr>
        <p:spPr bwMode="auto">
          <a:xfrm flipH="1">
            <a:off x="2819400" y="2743200"/>
            <a:ext cx="534988" cy="0"/>
          </a:xfrm>
          <a:prstGeom prst="line">
            <a:avLst/>
          </a:prstGeom>
          <a:noFill/>
          <a:ln w="38100">
            <a:solidFill>
              <a:schemeClr val="tx1"/>
            </a:solidFill>
            <a:round/>
            <a:headEnd type="triangle" w="med" len="med"/>
            <a:tailEnd type="triangle" w="med" len="med"/>
          </a:ln>
          <a:effectLst/>
        </p:spPr>
        <p:txBody>
          <a:bodyPr wrap="none" anchor="ctr"/>
          <a:lstStyle/>
          <a:p>
            <a:endParaRPr lang="en-US"/>
          </a:p>
        </p:txBody>
      </p:sp>
      <p:sp>
        <p:nvSpPr>
          <p:cNvPr id="301061" name="Rectangle 5"/>
          <p:cNvSpPr>
            <a:spLocks noChangeArrowheads="1"/>
          </p:cNvSpPr>
          <p:nvPr/>
        </p:nvSpPr>
        <p:spPr bwMode="auto">
          <a:xfrm>
            <a:off x="3540125" y="3311525"/>
            <a:ext cx="795338" cy="796925"/>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lIns="92075" tIns="46038" rIns="92075" bIns="46038" anchor="ctr"/>
          <a:lstStyle/>
          <a:p>
            <a:pPr algn="ctr" eaLnBrk="0" hangingPunct="0">
              <a:lnSpc>
                <a:spcPct val="80000"/>
              </a:lnSpc>
              <a:spcBef>
                <a:spcPct val="50000"/>
              </a:spcBef>
            </a:pPr>
            <a:r>
              <a:rPr lang="en-US" sz="2400" b="1">
                <a:effectLst>
                  <a:outerShdw blurRad="38100" dist="38100" dir="2700000" algn="tl">
                    <a:srgbClr val="FFFFFF"/>
                  </a:outerShdw>
                </a:effectLst>
                <a:latin typeface="Times New Roman" pitchFamily="18" charset="0"/>
              </a:rPr>
              <a:t>.L</a:t>
            </a:r>
          </a:p>
        </p:txBody>
      </p:sp>
      <p:sp>
        <p:nvSpPr>
          <p:cNvPr id="301062" name="Line 6"/>
          <p:cNvSpPr>
            <a:spLocks noChangeShapeType="1"/>
          </p:cNvSpPr>
          <p:nvPr/>
        </p:nvSpPr>
        <p:spPr bwMode="auto">
          <a:xfrm flipH="1">
            <a:off x="2819400" y="3733800"/>
            <a:ext cx="534988" cy="0"/>
          </a:xfrm>
          <a:prstGeom prst="line">
            <a:avLst/>
          </a:prstGeom>
          <a:noFill/>
          <a:ln w="38100">
            <a:solidFill>
              <a:schemeClr val="tx1"/>
            </a:solidFill>
            <a:round/>
            <a:headEnd type="triangle" w="med" len="med"/>
            <a:tailEnd type="triangle" w="med" len="med"/>
          </a:ln>
          <a:effectLst/>
        </p:spPr>
        <p:txBody>
          <a:bodyPr wrap="none" anchor="ctr"/>
          <a:lstStyle/>
          <a:p>
            <a:endParaRPr lang="en-US"/>
          </a:p>
        </p:txBody>
      </p:sp>
      <p:sp>
        <p:nvSpPr>
          <p:cNvPr id="301063" name="Rectangle 7"/>
          <p:cNvSpPr>
            <a:spLocks noChangeArrowheads="1"/>
          </p:cNvSpPr>
          <p:nvPr/>
        </p:nvSpPr>
        <p:spPr bwMode="auto">
          <a:xfrm>
            <a:off x="4721225" y="990600"/>
            <a:ext cx="4854575" cy="5029200"/>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pSp>
        <p:nvGrpSpPr>
          <p:cNvPr id="301064" name="Group 8"/>
          <p:cNvGrpSpPr>
            <a:grpSpLocks/>
          </p:cNvGrpSpPr>
          <p:nvPr/>
        </p:nvGrpSpPr>
        <p:grpSpPr bwMode="auto">
          <a:xfrm>
            <a:off x="5676900" y="1098550"/>
            <a:ext cx="2905125" cy="958850"/>
            <a:chOff x="3530" y="528"/>
            <a:chExt cx="1830" cy="604"/>
          </a:xfrm>
        </p:grpSpPr>
        <p:sp>
          <p:nvSpPr>
            <p:cNvPr id="301065" name="Rectangle 9"/>
            <p:cNvSpPr>
              <a:spLocks noChangeArrowheads="1"/>
            </p:cNvSpPr>
            <p:nvPr/>
          </p:nvSpPr>
          <p:spPr bwMode="auto">
            <a:xfrm>
              <a:off x="3530" y="720"/>
              <a:ext cx="550" cy="224"/>
            </a:xfrm>
            <a:prstGeom prst="rect">
              <a:avLst/>
            </a:prstGeom>
            <a:noFill/>
            <a:ln w="9525">
              <a:noFill/>
              <a:miter lim="800000"/>
              <a:headEnd/>
              <a:tailEnd/>
            </a:ln>
            <a:effectLst/>
          </p:spPr>
          <p:txBody>
            <a:bodyPr lIns="111125" tIns="55562" rIns="111125" bIns="55562">
              <a:spAutoFit/>
            </a:bodyPr>
            <a:lstStyle/>
            <a:p>
              <a:pPr defTabSz="1316038" eaLnBrk="0" hangingPunct="0">
                <a:lnSpc>
                  <a:spcPct val="80000"/>
                </a:lnSpc>
                <a:spcBef>
                  <a:spcPct val="50000"/>
                </a:spcBef>
              </a:pPr>
              <a:r>
                <a:rPr lang="en-US" sz="2000" b="1">
                  <a:effectLst>
                    <a:outerShdw blurRad="38100" dist="38100" dir="2700000" algn="tl">
                      <a:srgbClr val="C0C0C0"/>
                    </a:outerShdw>
                  </a:effectLst>
                  <a:latin typeface="Times New Roman" pitchFamily="18" charset="0"/>
                </a:rPr>
                <a:t>Y   =</a:t>
              </a:r>
            </a:p>
          </p:txBody>
        </p:sp>
        <p:sp>
          <p:nvSpPr>
            <p:cNvPr id="301066" name="Rectangle 10"/>
            <p:cNvSpPr>
              <a:spLocks noChangeArrowheads="1"/>
            </p:cNvSpPr>
            <p:nvPr/>
          </p:nvSpPr>
          <p:spPr bwMode="auto">
            <a:xfrm>
              <a:off x="4059" y="528"/>
              <a:ext cx="370" cy="193"/>
            </a:xfrm>
            <a:prstGeom prst="rect">
              <a:avLst/>
            </a:prstGeom>
            <a:noFill/>
            <a:ln w="9525">
              <a:noFill/>
              <a:miter lim="800000"/>
              <a:headEnd/>
              <a:tailEnd/>
            </a:ln>
            <a:effectLst/>
          </p:spPr>
          <p:txBody>
            <a:bodyPr lIns="111125" tIns="55562" rIns="111125" bIns="55562">
              <a:spAutoFit/>
            </a:bodyPr>
            <a:lstStyle/>
            <a:p>
              <a:pPr algn="ctr" defTabSz="1316038" eaLnBrk="0" hangingPunct="0">
                <a:lnSpc>
                  <a:spcPct val="80000"/>
                </a:lnSpc>
                <a:spcBef>
                  <a:spcPct val="50000"/>
                </a:spcBef>
              </a:pPr>
              <a:r>
                <a:rPr lang="en-US" sz="1600" b="1">
                  <a:effectLst>
                    <a:outerShdw blurRad="38100" dist="38100" dir="2700000" algn="tl">
                      <a:srgbClr val="C0C0C0"/>
                    </a:outerShdw>
                  </a:effectLst>
                  <a:latin typeface="Times New Roman" pitchFamily="18" charset="0"/>
                </a:rPr>
                <a:t>40</a:t>
              </a:r>
            </a:p>
          </p:txBody>
        </p:sp>
        <p:sp>
          <p:nvSpPr>
            <p:cNvPr id="301067" name="Rectangle 11"/>
            <p:cNvSpPr>
              <a:spLocks noChangeArrowheads="1"/>
            </p:cNvSpPr>
            <p:nvPr/>
          </p:nvSpPr>
          <p:spPr bwMode="auto">
            <a:xfrm>
              <a:off x="3855" y="717"/>
              <a:ext cx="1505" cy="254"/>
            </a:xfrm>
            <a:prstGeom prst="rect">
              <a:avLst/>
            </a:prstGeom>
            <a:noFill/>
            <a:ln w="9525">
              <a:noFill/>
              <a:miter lim="800000"/>
              <a:headEnd/>
              <a:tailEnd/>
            </a:ln>
            <a:effectLst/>
          </p:spPr>
          <p:txBody>
            <a:bodyPr lIns="111125" tIns="55562" rIns="111125" bIns="55562">
              <a:spAutoFit/>
            </a:bodyPr>
            <a:lstStyle/>
            <a:p>
              <a:pPr algn="ctr" defTabSz="1316038" eaLnBrk="0" hangingPunct="0">
                <a:lnSpc>
                  <a:spcPct val="80000"/>
                </a:lnSpc>
                <a:spcBef>
                  <a:spcPct val="50000"/>
                </a:spcBef>
                <a:buClr>
                  <a:schemeClr val="tx1"/>
                </a:buClr>
                <a:buSzPct val="105000"/>
                <a:buFont typeface="Symbol" pitchFamily="18" charset="2"/>
                <a:buChar char="å"/>
              </a:pPr>
              <a:r>
                <a:rPr lang="en-US" sz="2400" b="1">
                  <a:effectLst>
                    <a:outerShdw blurRad="38100" dist="38100" dir="2700000" algn="tl">
                      <a:srgbClr val="C0C0C0"/>
                    </a:outerShdw>
                  </a:effectLst>
                  <a:latin typeface="Times New Roman" pitchFamily="18" charset="0"/>
                </a:rPr>
                <a:t>    a</a:t>
              </a:r>
              <a:r>
                <a:rPr lang="en-US" sz="2400" b="1" baseline="-25000">
                  <a:effectLst>
                    <a:outerShdw blurRad="38100" dist="38100" dir="2700000" algn="tl">
                      <a:srgbClr val="C0C0C0"/>
                    </a:outerShdw>
                  </a:effectLst>
                  <a:latin typeface="Times New Roman" pitchFamily="18" charset="0"/>
                </a:rPr>
                <a:t>n</a:t>
              </a:r>
              <a:r>
                <a:rPr lang="en-US" sz="2400" b="1">
                  <a:effectLst>
                    <a:outerShdw blurRad="38100" dist="38100" dir="2700000" algn="tl">
                      <a:srgbClr val="C0C0C0"/>
                    </a:outerShdw>
                  </a:effectLst>
                  <a:latin typeface="Times New Roman" pitchFamily="18" charset="0"/>
                </a:rPr>
                <a:t>    x</a:t>
              </a:r>
              <a:r>
                <a:rPr lang="en-US" sz="2400" b="1" baseline="-25000">
                  <a:effectLst>
                    <a:outerShdw blurRad="38100" dist="38100" dir="2700000" algn="tl">
                      <a:srgbClr val="C0C0C0"/>
                    </a:outerShdw>
                  </a:effectLst>
                  <a:latin typeface="Times New Roman" pitchFamily="18" charset="0"/>
                </a:rPr>
                <a:t>n</a:t>
              </a:r>
            </a:p>
          </p:txBody>
        </p:sp>
        <p:sp>
          <p:nvSpPr>
            <p:cNvPr id="301068" name="Rectangle 12"/>
            <p:cNvSpPr>
              <a:spLocks noChangeArrowheads="1"/>
            </p:cNvSpPr>
            <p:nvPr/>
          </p:nvSpPr>
          <p:spPr bwMode="auto">
            <a:xfrm>
              <a:off x="3558" y="939"/>
              <a:ext cx="1376" cy="193"/>
            </a:xfrm>
            <a:prstGeom prst="rect">
              <a:avLst/>
            </a:prstGeom>
            <a:noFill/>
            <a:ln w="9525">
              <a:noFill/>
              <a:miter lim="800000"/>
              <a:headEnd/>
              <a:tailEnd/>
            </a:ln>
            <a:effectLst/>
          </p:spPr>
          <p:txBody>
            <a:bodyPr lIns="111125" tIns="55562" rIns="111125" bIns="55562">
              <a:spAutoFit/>
            </a:bodyPr>
            <a:lstStyle/>
            <a:p>
              <a:pPr algn="ctr" defTabSz="1316038" eaLnBrk="0" hangingPunct="0">
                <a:lnSpc>
                  <a:spcPct val="80000"/>
                </a:lnSpc>
                <a:spcBef>
                  <a:spcPct val="50000"/>
                </a:spcBef>
              </a:pPr>
              <a:r>
                <a:rPr lang="en-US" sz="1600" b="1">
                  <a:effectLst>
                    <a:outerShdw blurRad="38100" dist="38100" dir="2700000" algn="tl">
                      <a:srgbClr val="C0C0C0"/>
                    </a:outerShdw>
                  </a:effectLst>
                  <a:latin typeface="Times New Roman" pitchFamily="18" charset="0"/>
                </a:rPr>
                <a:t>n  =  1</a:t>
              </a:r>
            </a:p>
          </p:txBody>
        </p:sp>
        <p:sp>
          <p:nvSpPr>
            <p:cNvPr id="301069" name="Rectangle 13"/>
            <p:cNvSpPr>
              <a:spLocks noChangeArrowheads="1"/>
            </p:cNvSpPr>
            <p:nvPr/>
          </p:nvSpPr>
          <p:spPr bwMode="auto">
            <a:xfrm>
              <a:off x="4650" y="742"/>
              <a:ext cx="230" cy="242"/>
            </a:xfrm>
            <a:prstGeom prst="rect">
              <a:avLst/>
            </a:prstGeom>
            <a:noFill/>
            <a:ln w="9525">
              <a:noFill/>
              <a:miter lim="800000"/>
              <a:headEnd/>
              <a:tailEnd/>
            </a:ln>
            <a:effectLst/>
          </p:spPr>
          <p:txBody>
            <a:bodyPr wrap="none" lIns="92075" tIns="46038" rIns="92075" bIns="46038">
              <a:spAutoFit/>
            </a:bodyPr>
            <a:lstStyle/>
            <a:p>
              <a:pP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t>
              </a:r>
            </a:p>
          </p:txBody>
        </p:sp>
      </p:grpSp>
      <p:sp>
        <p:nvSpPr>
          <p:cNvPr id="301070" name="Rectangle 14"/>
          <p:cNvSpPr>
            <a:spLocks noChangeArrowheads="1"/>
          </p:cNvSpPr>
          <p:nvPr/>
        </p:nvSpPr>
        <p:spPr bwMode="auto">
          <a:xfrm>
            <a:off x="4705350" y="2209800"/>
            <a:ext cx="4705350" cy="3114675"/>
          </a:xfrm>
          <a:prstGeom prst="rect">
            <a:avLst/>
          </a:prstGeom>
          <a:noFill/>
          <a:ln w="9525">
            <a:noFill/>
            <a:miter lim="800000"/>
            <a:headEnd/>
            <a:tailEnd/>
          </a:ln>
          <a:effectLst/>
        </p:spPr>
        <p:txBody>
          <a:bodyPr lIns="92075" tIns="46038" rIns="92075" bIns="46038">
            <a:spAutoFit/>
          </a:bodyPr>
          <a:lstStyle/>
          <a:p>
            <a:pPr eaLnBrk="0" hangingPunct="0">
              <a:lnSpc>
                <a:spcPct val="80000"/>
              </a:lnSpc>
              <a:spcBef>
                <a:spcPct val="50000"/>
              </a:spcBef>
            </a:pPr>
            <a:r>
              <a:rPr lang="en-US" sz="2000" b="1">
                <a:solidFill>
                  <a:schemeClr val="tx2"/>
                </a:solidFill>
                <a:effectLst>
                  <a:outerShdw blurRad="38100" dist="38100" dir="2700000" algn="tl">
                    <a:srgbClr val="C0C0C0"/>
                  </a:outerShdw>
                </a:effectLst>
                <a:latin typeface="Times New Roman" pitchFamily="18" charset="0"/>
              </a:rPr>
              <a:t>	</a:t>
            </a:r>
            <a:r>
              <a:rPr lang="en-US" sz="2000">
                <a:effectLst>
                  <a:outerShdw blurRad="38100" dist="38100" dir="2700000" algn="tl">
                    <a:srgbClr val="C0C0C0"/>
                  </a:outerShdw>
                </a:effectLst>
                <a:latin typeface="Times New Roman" pitchFamily="18" charset="0"/>
              </a:rPr>
              <a:t>MVK	.S	40, A2</a:t>
            </a:r>
          </a:p>
          <a:p>
            <a:pPr eaLnBrk="0" hangingPunct="0">
              <a:lnSpc>
                <a:spcPct val="80000"/>
              </a:lnSpc>
              <a:spcBef>
                <a:spcPct val="50000"/>
              </a:spcBef>
            </a:pPr>
            <a:r>
              <a:rPr lang="en-US" sz="2000">
                <a:effectLst>
                  <a:outerShdw blurRad="38100" dist="38100" dir="2700000" algn="tl">
                    <a:srgbClr val="C0C0C0"/>
                  </a:outerShdw>
                </a:effectLst>
                <a:latin typeface="Times New Roman" pitchFamily="18" charset="0"/>
              </a:rPr>
              <a:t>loop:	</a:t>
            </a:r>
            <a:r>
              <a:rPr lang="en-US" sz="2000" b="1">
                <a:solidFill>
                  <a:schemeClr val="tx2"/>
                </a:solidFill>
                <a:effectLst>
                  <a:outerShdw blurRad="38100" dist="38100" dir="2700000" algn="tl">
                    <a:srgbClr val="C0C0C0"/>
                  </a:outerShdw>
                </a:effectLst>
                <a:latin typeface="Times New Roman" pitchFamily="18" charset="0"/>
              </a:rPr>
              <a:t>LDH	.D	*A5, A0</a:t>
            </a:r>
          </a:p>
          <a:p>
            <a:pPr eaLnBrk="0" hangingPunct="0">
              <a:lnSpc>
                <a:spcPct val="80000"/>
              </a:lnSpc>
              <a:spcBef>
                <a:spcPct val="50000"/>
              </a:spcBef>
            </a:pPr>
            <a:r>
              <a:rPr lang="en-US" sz="2000" b="1">
                <a:solidFill>
                  <a:schemeClr val="tx2"/>
                </a:solidFill>
                <a:effectLst>
                  <a:outerShdw blurRad="38100" dist="38100" dir="2700000" algn="tl">
                    <a:srgbClr val="C0C0C0"/>
                  </a:outerShdw>
                </a:effectLst>
                <a:latin typeface="Times New Roman" pitchFamily="18" charset="0"/>
              </a:rPr>
              <a:t>	LDH	.D	*A6, A1</a:t>
            </a:r>
          </a:p>
          <a:p>
            <a:pPr eaLnBrk="0" hangingPunct="0">
              <a:lnSpc>
                <a:spcPct val="80000"/>
              </a:lnSpc>
              <a:spcBef>
                <a:spcPct val="50000"/>
              </a:spcBef>
            </a:pPr>
            <a:r>
              <a:rPr lang="en-US" sz="2000">
                <a:effectLst>
                  <a:outerShdw blurRad="38100" dist="38100" dir="2700000" algn="tl">
                    <a:srgbClr val="C0C0C0"/>
                  </a:outerShdw>
                </a:effectLst>
                <a:latin typeface="Times New Roman" pitchFamily="18" charset="0"/>
              </a:rPr>
              <a:t>	MPY	.M	A0, A1, A3</a:t>
            </a:r>
          </a:p>
          <a:p>
            <a:pPr eaLnBrk="0" hangingPunct="0">
              <a:lnSpc>
                <a:spcPct val="80000"/>
              </a:lnSpc>
              <a:spcBef>
                <a:spcPct val="50000"/>
              </a:spcBef>
            </a:pPr>
            <a:r>
              <a:rPr lang="en-US" sz="2000">
                <a:effectLst>
                  <a:outerShdw blurRad="38100" dist="38100" dir="2700000" algn="tl">
                    <a:srgbClr val="C0C0C0"/>
                  </a:outerShdw>
                </a:effectLst>
                <a:latin typeface="Times New Roman" pitchFamily="18" charset="0"/>
              </a:rPr>
              <a:t>	ADD	.L	A4, A3, A4</a:t>
            </a:r>
            <a:endParaRPr lang="en-US" sz="2000" b="1">
              <a:effectLst>
                <a:outerShdw blurRad="38100" dist="38100" dir="2700000" algn="tl">
                  <a:srgbClr val="C0C0C0"/>
                </a:outerShdw>
              </a:effectLst>
              <a:latin typeface="Times New Roman" pitchFamily="18" charset="0"/>
            </a:endParaRPr>
          </a:p>
          <a:p>
            <a:pPr eaLnBrk="0" hangingPunct="0">
              <a:lnSpc>
                <a:spcPct val="80000"/>
              </a:lnSpc>
              <a:spcBef>
                <a:spcPct val="50000"/>
              </a:spcBef>
            </a:pPr>
            <a:r>
              <a:rPr lang="en-US" sz="2000">
                <a:effectLst>
                  <a:outerShdw blurRad="38100" dist="38100" dir="2700000" algn="tl">
                    <a:srgbClr val="C0C0C0"/>
                  </a:outerShdw>
                </a:effectLst>
                <a:latin typeface="Times New Roman" pitchFamily="18" charset="0"/>
              </a:rPr>
              <a:t>	SUB	.L	A2, 1, A2</a:t>
            </a:r>
          </a:p>
          <a:p>
            <a:pPr eaLnBrk="0" hangingPunct="0">
              <a:lnSpc>
                <a:spcPct val="80000"/>
              </a:lnSpc>
              <a:spcBef>
                <a:spcPct val="50000"/>
              </a:spcBef>
            </a:pPr>
            <a:r>
              <a:rPr lang="en-US" sz="2000">
                <a:effectLst>
                  <a:outerShdw blurRad="38100" dist="38100" dir="2700000" algn="tl">
                    <a:srgbClr val="C0C0C0"/>
                  </a:outerShdw>
                </a:effectLst>
                <a:latin typeface="Times New Roman" pitchFamily="18" charset="0"/>
              </a:rPr>
              <a:t>   [A2] 	B	.S	loop</a:t>
            </a:r>
            <a:endParaRPr lang="en-US" sz="2000" b="1">
              <a:solidFill>
                <a:schemeClr val="tx2"/>
              </a:solidFill>
              <a:effectLst>
                <a:outerShdw blurRad="38100" dist="38100" dir="2700000" algn="tl">
                  <a:srgbClr val="C0C0C0"/>
                </a:outerShdw>
              </a:effectLst>
              <a:latin typeface="Times New Roman" pitchFamily="18" charset="0"/>
            </a:endParaRPr>
          </a:p>
          <a:p>
            <a:pPr eaLnBrk="0" hangingPunct="0">
              <a:lnSpc>
                <a:spcPct val="80000"/>
              </a:lnSpc>
              <a:spcBef>
                <a:spcPct val="50000"/>
              </a:spcBef>
            </a:pPr>
            <a:r>
              <a:rPr lang="en-US" sz="2000">
                <a:effectLst>
                  <a:outerShdw blurRad="38100" dist="38100" dir="2700000" algn="tl">
                    <a:srgbClr val="C0C0C0"/>
                  </a:outerShdw>
                </a:effectLst>
                <a:latin typeface="Times New Roman" pitchFamily="18" charset="0"/>
              </a:rPr>
              <a:t>	</a:t>
            </a:r>
            <a:r>
              <a:rPr lang="en-US" sz="2000" b="1">
                <a:solidFill>
                  <a:schemeClr val="tx2"/>
                </a:solidFill>
                <a:effectLst>
                  <a:outerShdw blurRad="38100" dist="38100" dir="2700000" algn="tl">
                    <a:srgbClr val="C0C0C0"/>
                  </a:outerShdw>
                </a:effectLst>
                <a:latin typeface="Times New Roman" pitchFamily="18" charset="0"/>
              </a:rPr>
              <a:t>STH	.D	A4, *A7</a:t>
            </a:r>
          </a:p>
        </p:txBody>
      </p:sp>
      <p:sp>
        <p:nvSpPr>
          <p:cNvPr id="301071" name="Rectangle 15"/>
          <p:cNvSpPr>
            <a:spLocks noChangeArrowheads="1"/>
          </p:cNvSpPr>
          <p:nvPr/>
        </p:nvSpPr>
        <p:spPr bwMode="auto">
          <a:xfrm>
            <a:off x="3540125" y="1330325"/>
            <a:ext cx="795338" cy="796925"/>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lIns="92075" tIns="46038" rIns="92075" bIns="46038" anchor="ctr" anchorCtr="1"/>
          <a:lstStyle/>
          <a:p>
            <a:pPr algn="ctr" eaLnBrk="0" hangingPunct="0">
              <a:lnSpc>
                <a:spcPct val="80000"/>
              </a:lnSpc>
              <a:spcBef>
                <a:spcPct val="50000"/>
              </a:spcBef>
            </a:pPr>
            <a:r>
              <a:rPr lang="en-US" sz="2400" b="1">
                <a:effectLst>
                  <a:outerShdw blurRad="38100" dist="38100" dir="2700000" algn="tl">
                    <a:srgbClr val="FFFFFF"/>
                  </a:outerShdw>
                </a:effectLst>
                <a:latin typeface="Times New Roman" pitchFamily="18" charset="0"/>
              </a:rPr>
              <a:t>.S</a:t>
            </a:r>
          </a:p>
        </p:txBody>
      </p:sp>
      <p:sp>
        <p:nvSpPr>
          <p:cNvPr id="301072" name="Line 16"/>
          <p:cNvSpPr>
            <a:spLocks noChangeShapeType="1"/>
          </p:cNvSpPr>
          <p:nvPr/>
        </p:nvSpPr>
        <p:spPr bwMode="auto">
          <a:xfrm flipH="1">
            <a:off x="2819400" y="1752600"/>
            <a:ext cx="534988" cy="0"/>
          </a:xfrm>
          <a:prstGeom prst="line">
            <a:avLst/>
          </a:prstGeom>
          <a:noFill/>
          <a:ln w="38100">
            <a:solidFill>
              <a:schemeClr val="tx1"/>
            </a:solidFill>
            <a:round/>
            <a:headEnd type="triangle" w="med" len="med"/>
            <a:tailEnd type="triangle" w="med" len="med"/>
          </a:ln>
          <a:effectLst/>
        </p:spPr>
        <p:txBody>
          <a:bodyPr wrap="none" anchor="ctr"/>
          <a:lstStyle/>
          <a:p>
            <a:endParaRPr lang="en-US"/>
          </a:p>
        </p:txBody>
      </p:sp>
      <p:sp>
        <p:nvSpPr>
          <p:cNvPr id="301073" name="Rectangle 17"/>
          <p:cNvSpPr>
            <a:spLocks noChangeArrowheads="1"/>
          </p:cNvSpPr>
          <p:nvPr/>
        </p:nvSpPr>
        <p:spPr bwMode="auto">
          <a:xfrm>
            <a:off x="3540125" y="4302125"/>
            <a:ext cx="795338" cy="796925"/>
          </a:xfrm>
          <a:prstGeom prst="rect">
            <a:avLst/>
          </a:prstGeom>
          <a:solidFill>
            <a:srgbClr val="FFFF00"/>
          </a:solidFill>
          <a:ln w="12700">
            <a:solidFill>
              <a:schemeClr val="tx1"/>
            </a:solidFill>
            <a:miter lim="800000"/>
            <a:headEnd/>
            <a:tailEnd/>
          </a:ln>
          <a:effectLst>
            <a:outerShdw dist="107763" dir="2700000" algn="ctr" rotWithShape="0">
              <a:schemeClr val="bg2"/>
            </a:outerShdw>
          </a:effectLst>
        </p:spPr>
        <p:txBody>
          <a:bodyPr wrap="none" lIns="92075" tIns="46038" rIns="92075" bIns="46038" anchor="ctr"/>
          <a:lstStyle/>
          <a:p>
            <a:pPr algn="ctr" eaLnBrk="0" hangingPunct="0">
              <a:lnSpc>
                <a:spcPct val="80000"/>
              </a:lnSpc>
              <a:spcBef>
                <a:spcPct val="50000"/>
              </a:spcBef>
            </a:pPr>
            <a:r>
              <a:rPr lang="en-US" sz="2400" b="1">
                <a:effectLst>
                  <a:outerShdw blurRad="38100" dist="38100" dir="2700000" algn="tl">
                    <a:srgbClr val="FFFFFF"/>
                  </a:outerShdw>
                </a:effectLst>
                <a:latin typeface="Times New Roman" pitchFamily="18" charset="0"/>
              </a:rPr>
              <a:t>.D</a:t>
            </a:r>
          </a:p>
        </p:txBody>
      </p:sp>
      <p:sp>
        <p:nvSpPr>
          <p:cNvPr id="301074" name="Line 18"/>
          <p:cNvSpPr>
            <a:spLocks noChangeShapeType="1"/>
          </p:cNvSpPr>
          <p:nvPr/>
        </p:nvSpPr>
        <p:spPr bwMode="auto">
          <a:xfrm flipH="1">
            <a:off x="2819400" y="4724400"/>
            <a:ext cx="534988" cy="0"/>
          </a:xfrm>
          <a:prstGeom prst="line">
            <a:avLst/>
          </a:prstGeom>
          <a:noFill/>
          <a:ln w="38100">
            <a:solidFill>
              <a:schemeClr val="tx1"/>
            </a:solidFill>
            <a:round/>
            <a:headEnd type="triangle" w="med" len="med"/>
            <a:tailEnd type="triangle" w="med" len="med"/>
          </a:ln>
          <a:effectLst/>
        </p:spPr>
        <p:txBody>
          <a:bodyPr wrap="none" anchor="ctr"/>
          <a:lstStyle/>
          <a:p>
            <a:endParaRPr lang="en-US"/>
          </a:p>
        </p:txBody>
      </p:sp>
      <p:sp>
        <p:nvSpPr>
          <p:cNvPr id="301075" name="Rectangle 19"/>
          <p:cNvSpPr>
            <a:spLocks noChangeArrowheads="1"/>
          </p:cNvSpPr>
          <p:nvPr/>
        </p:nvSpPr>
        <p:spPr bwMode="auto">
          <a:xfrm>
            <a:off x="1700213" y="5938838"/>
            <a:ext cx="2635250" cy="690562"/>
          </a:xfrm>
          <a:prstGeom prst="rect">
            <a:avLst/>
          </a:prstGeom>
          <a:solidFill>
            <a:srgbClr val="FFFF00"/>
          </a:solidFill>
          <a:ln w="12700">
            <a:solidFill>
              <a:schemeClr val="tx1"/>
            </a:solidFill>
            <a:miter lim="800000"/>
            <a:headEnd type="none" w="sm" len="sm"/>
            <a:tailEnd type="none" w="sm" len="sm"/>
          </a:ln>
          <a:effectLst>
            <a:outerShdw dist="107763" dir="2700000" algn="ctr" rotWithShape="0">
              <a:schemeClr val="bg2"/>
            </a:outerShdw>
          </a:effectLst>
        </p:spPr>
        <p:txBody>
          <a:bodyPr wrap="none" anchor="ctr"/>
          <a:lstStyle/>
          <a:p>
            <a:pPr algn="ctr" eaLnBrk="0" hangingPunct="0">
              <a:lnSpc>
                <a:spcPct val="80000"/>
              </a:lnSpc>
              <a:spcBef>
                <a:spcPct val="50000"/>
              </a:spcBef>
            </a:pPr>
            <a:r>
              <a:rPr lang="en-US" sz="2400" b="1">
                <a:effectLst>
                  <a:outerShdw blurRad="38100" dist="38100" dir="2700000" algn="tl">
                    <a:srgbClr val="FFFFFF"/>
                  </a:outerShdw>
                </a:effectLst>
                <a:latin typeface="Times New Roman" pitchFamily="18" charset="0"/>
              </a:rPr>
              <a:t>Data Memory</a:t>
            </a:r>
          </a:p>
        </p:txBody>
      </p:sp>
      <p:sp>
        <p:nvSpPr>
          <p:cNvPr id="301076" name="Line 20"/>
          <p:cNvSpPr>
            <a:spLocks noChangeShapeType="1"/>
          </p:cNvSpPr>
          <p:nvPr/>
        </p:nvSpPr>
        <p:spPr bwMode="auto">
          <a:xfrm>
            <a:off x="3962400" y="5208588"/>
            <a:ext cx="0" cy="685800"/>
          </a:xfrm>
          <a:prstGeom prst="line">
            <a:avLst/>
          </a:prstGeom>
          <a:noFill/>
          <a:ln w="38100">
            <a:solidFill>
              <a:schemeClr val="tx1"/>
            </a:solidFill>
            <a:round/>
            <a:headEnd type="triangle" w="med" len="med"/>
            <a:tailEnd type="triangle" w="med" len="med"/>
          </a:ln>
          <a:effectLst/>
        </p:spPr>
        <p:txBody>
          <a:bodyPr wrap="none" anchor="ctr"/>
          <a:lstStyle/>
          <a:p>
            <a:endParaRPr lang="en-US"/>
          </a:p>
        </p:txBody>
      </p:sp>
      <p:grpSp>
        <p:nvGrpSpPr>
          <p:cNvPr id="301077" name="Group 21"/>
          <p:cNvGrpSpPr>
            <a:grpSpLocks/>
          </p:cNvGrpSpPr>
          <p:nvPr/>
        </p:nvGrpSpPr>
        <p:grpSpPr bwMode="auto">
          <a:xfrm>
            <a:off x="-26988" y="877888"/>
            <a:ext cx="2927351" cy="4791075"/>
            <a:chOff x="-17" y="553"/>
            <a:chExt cx="1844" cy="3018"/>
          </a:xfrm>
        </p:grpSpPr>
        <p:sp>
          <p:nvSpPr>
            <p:cNvPr id="301078" name="Rectangle 22"/>
            <p:cNvSpPr>
              <a:spLocks noChangeArrowheads="1"/>
            </p:cNvSpPr>
            <p:nvPr/>
          </p:nvSpPr>
          <p:spPr bwMode="auto">
            <a:xfrm>
              <a:off x="422" y="820"/>
              <a:ext cx="1240" cy="2392"/>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p>
              <a:pPr algn="ctr" eaLnBrk="0" hangingPunct="0">
                <a:lnSpc>
                  <a:spcPct val="80000"/>
                </a:lnSpc>
                <a:spcBef>
                  <a:spcPct val="50000"/>
                </a:spcBef>
              </a:pPr>
              <a:endParaRPr lang="en-US" sz="2400" b="1">
                <a:effectLst>
                  <a:outerShdw blurRad="38100" dist="38100" dir="2700000" algn="tl">
                    <a:srgbClr val="FFFFFF"/>
                  </a:outerShdw>
                </a:effectLst>
                <a:latin typeface="Times New Roman" pitchFamily="18" charset="0"/>
              </a:endParaRPr>
            </a:p>
          </p:txBody>
        </p:sp>
        <p:sp>
          <p:nvSpPr>
            <p:cNvPr id="301079" name="Line 23"/>
            <p:cNvSpPr>
              <a:spLocks noChangeShapeType="1"/>
            </p:cNvSpPr>
            <p:nvPr/>
          </p:nvSpPr>
          <p:spPr bwMode="auto">
            <a:xfrm>
              <a:off x="432" y="1056"/>
              <a:ext cx="124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1080" name="Line 24"/>
            <p:cNvSpPr>
              <a:spLocks noChangeShapeType="1"/>
            </p:cNvSpPr>
            <p:nvPr/>
          </p:nvSpPr>
          <p:spPr bwMode="auto">
            <a:xfrm>
              <a:off x="432" y="1536"/>
              <a:ext cx="124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1081" name="Line 25"/>
            <p:cNvSpPr>
              <a:spLocks noChangeShapeType="1"/>
            </p:cNvSpPr>
            <p:nvPr/>
          </p:nvSpPr>
          <p:spPr bwMode="auto">
            <a:xfrm>
              <a:off x="432" y="1776"/>
              <a:ext cx="124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1082" name="Line 26"/>
            <p:cNvSpPr>
              <a:spLocks noChangeShapeType="1"/>
            </p:cNvSpPr>
            <p:nvPr/>
          </p:nvSpPr>
          <p:spPr bwMode="auto">
            <a:xfrm>
              <a:off x="432" y="2016"/>
              <a:ext cx="124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1083" name="Rectangle 27"/>
            <p:cNvSpPr>
              <a:spLocks noChangeArrowheads="1"/>
            </p:cNvSpPr>
            <p:nvPr/>
          </p:nvSpPr>
          <p:spPr bwMode="auto">
            <a:xfrm>
              <a:off x="85" y="841"/>
              <a:ext cx="380"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A0</a:t>
              </a:r>
            </a:p>
          </p:txBody>
        </p:sp>
        <p:sp>
          <p:nvSpPr>
            <p:cNvPr id="301084" name="Rectangle 28"/>
            <p:cNvSpPr>
              <a:spLocks noChangeArrowheads="1"/>
            </p:cNvSpPr>
            <p:nvPr/>
          </p:nvSpPr>
          <p:spPr bwMode="auto">
            <a:xfrm>
              <a:off x="85" y="1081"/>
              <a:ext cx="380"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A1</a:t>
              </a:r>
            </a:p>
          </p:txBody>
        </p:sp>
        <p:sp>
          <p:nvSpPr>
            <p:cNvPr id="301085" name="Rectangle 29"/>
            <p:cNvSpPr>
              <a:spLocks noChangeArrowheads="1"/>
            </p:cNvSpPr>
            <p:nvPr/>
          </p:nvSpPr>
          <p:spPr bwMode="auto">
            <a:xfrm>
              <a:off x="85" y="1321"/>
              <a:ext cx="380"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A2</a:t>
              </a:r>
            </a:p>
          </p:txBody>
        </p:sp>
        <p:sp>
          <p:nvSpPr>
            <p:cNvPr id="301086" name="Rectangle 30"/>
            <p:cNvSpPr>
              <a:spLocks noChangeArrowheads="1"/>
            </p:cNvSpPr>
            <p:nvPr/>
          </p:nvSpPr>
          <p:spPr bwMode="auto">
            <a:xfrm>
              <a:off x="85" y="1561"/>
              <a:ext cx="380"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A3</a:t>
              </a:r>
            </a:p>
          </p:txBody>
        </p:sp>
        <p:sp>
          <p:nvSpPr>
            <p:cNvPr id="301087" name="Rectangle 31"/>
            <p:cNvSpPr>
              <a:spLocks noChangeArrowheads="1"/>
            </p:cNvSpPr>
            <p:nvPr/>
          </p:nvSpPr>
          <p:spPr bwMode="auto">
            <a:xfrm>
              <a:off x="85" y="1801"/>
              <a:ext cx="380"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A4</a:t>
              </a:r>
            </a:p>
          </p:txBody>
        </p:sp>
        <p:sp>
          <p:nvSpPr>
            <p:cNvPr id="301088" name="Rectangle 32"/>
            <p:cNvSpPr>
              <a:spLocks noChangeArrowheads="1"/>
            </p:cNvSpPr>
            <p:nvPr/>
          </p:nvSpPr>
          <p:spPr bwMode="auto">
            <a:xfrm>
              <a:off x="374" y="553"/>
              <a:ext cx="1453" cy="242"/>
            </a:xfrm>
            <a:prstGeom prst="rect">
              <a:avLst/>
            </a:prstGeom>
            <a:noFill/>
            <a:ln w="9525">
              <a:noFill/>
              <a:miter lim="800000"/>
              <a:headEnd/>
              <a:tailEnd/>
            </a:ln>
            <a:effectLst/>
          </p:spPr>
          <p:txBody>
            <a:bodyPr wrap="none" lIns="92075" tIns="46038" rIns="92075" bIns="46038">
              <a:spAutoFit/>
            </a:bodyPr>
            <a:lstStyle/>
            <a:p>
              <a:pP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Register File A</a:t>
              </a:r>
            </a:p>
          </p:txBody>
        </p:sp>
        <p:sp>
          <p:nvSpPr>
            <p:cNvPr id="301089" name="Line 33"/>
            <p:cNvSpPr>
              <a:spLocks noChangeShapeType="1"/>
            </p:cNvSpPr>
            <p:nvPr/>
          </p:nvSpPr>
          <p:spPr bwMode="auto">
            <a:xfrm>
              <a:off x="432" y="2976"/>
              <a:ext cx="124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1090" name="Rectangle 34"/>
            <p:cNvSpPr>
              <a:spLocks noChangeArrowheads="1"/>
            </p:cNvSpPr>
            <p:nvPr/>
          </p:nvSpPr>
          <p:spPr bwMode="auto">
            <a:xfrm>
              <a:off x="942" y="841"/>
              <a:ext cx="229"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a:t>
              </a:r>
            </a:p>
          </p:txBody>
        </p:sp>
        <p:sp>
          <p:nvSpPr>
            <p:cNvPr id="301091" name="Rectangle 35"/>
            <p:cNvSpPr>
              <a:spLocks noChangeArrowheads="1"/>
            </p:cNvSpPr>
            <p:nvPr/>
          </p:nvSpPr>
          <p:spPr bwMode="auto">
            <a:xfrm>
              <a:off x="942" y="1067"/>
              <a:ext cx="229"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x</a:t>
              </a:r>
            </a:p>
          </p:txBody>
        </p:sp>
        <p:sp>
          <p:nvSpPr>
            <p:cNvPr id="301092" name="Rectangle 36"/>
            <p:cNvSpPr>
              <a:spLocks noChangeArrowheads="1"/>
            </p:cNvSpPr>
            <p:nvPr/>
          </p:nvSpPr>
          <p:spPr bwMode="auto">
            <a:xfrm>
              <a:off x="777" y="1539"/>
              <a:ext cx="553"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prod</a:t>
              </a:r>
            </a:p>
          </p:txBody>
        </p:sp>
        <p:sp>
          <p:nvSpPr>
            <p:cNvPr id="301093" name="Rectangle 37"/>
            <p:cNvSpPr>
              <a:spLocks noChangeArrowheads="1"/>
            </p:cNvSpPr>
            <p:nvPr/>
          </p:nvSpPr>
          <p:spPr bwMode="auto">
            <a:xfrm>
              <a:off x="-17" y="2999"/>
              <a:ext cx="484"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A15</a:t>
              </a:r>
            </a:p>
          </p:txBody>
        </p:sp>
        <p:sp>
          <p:nvSpPr>
            <p:cNvPr id="301094" name="Line 38"/>
            <p:cNvSpPr>
              <a:spLocks noChangeShapeType="1"/>
            </p:cNvSpPr>
            <p:nvPr/>
          </p:nvSpPr>
          <p:spPr bwMode="auto">
            <a:xfrm>
              <a:off x="432" y="3360"/>
              <a:ext cx="1248" cy="0"/>
            </a:xfrm>
            <a:prstGeom prst="line">
              <a:avLst/>
            </a:prstGeom>
            <a:noFill/>
            <a:ln w="12700">
              <a:solidFill>
                <a:schemeClr val="tx1"/>
              </a:solidFill>
              <a:round/>
              <a:headEnd type="stealth" w="med" len="lg"/>
              <a:tailEnd type="stealth" w="med" len="lg"/>
            </a:ln>
            <a:effectLst/>
          </p:spPr>
          <p:txBody>
            <a:bodyPr wrap="none" anchor="ctr"/>
            <a:lstStyle/>
            <a:p>
              <a:endParaRPr lang="en-US"/>
            </a:p>
          </p:txBody>
        </p:sp>
        <p:sp>
          <p:nvSpPr>
            <p:cNvPr id="301095" name="Rectangle 39"/>
            <p:cNvSpPr>
              <a:spLocks noChangeArrowheads="1"/>
            </p:cNvSpPr>
            <p:nvPr/>
          </p:nvSpPr>
          <p:spPr bwMode="auto">
            <a:xfrm>
              <a:off x="758" y="3359"/>
              <a:ext cx="625" cy="212"/>
            </a:xfrm>
            <a:prstGeom prst="rect">
              <a:avLst/>
            </a:prstGeom>
            <a:noFill/>
            <a:ln w="9525">
              <a:noFill/>
              <a:miter lim="800000"/>
              <a:headEnd/>
              <a:tailEnd/>
            </a:ln>
            <a:effectLst/>
          </p:spPr>
          <p:txBody>
            <a:bodyPr wrap="none" lIns="92075" tIns="46038" rIns="92075" bIns="46038">
              <a:spAutoFit/>
            </a:bodyPr>
            <a:lstStyle/>
            <a:p>
              <a:pPr eaLnBrk="0" hangingPunct="0">
                <a:lnSpc>
                  <a:spcPct val="80000"/>
                </a:lnSpc>
                <a:spcBef>
                  <a:spcPct val="50000"/>
                </a:spcBef>
              </a:pPr>
              <a:r>
                <a:rPr lang="en-US" sz="2000" b="1">
                  <a:effectLst>
                    <a:outerShdw blurRad="38100" dist="38100" dir="2700000" algn="tl">
                      <a:srgbClr val="C0C0C0"/>
                    </a:outerShdw>
                  </a:effectLst>
                  <a:latin typeface="Times New Roman" pitchFamily="18" charset="0"/>
                </a:rPr>
                <a:t>32-bits</a:t>
              </a:r>
            </a:p>
          </p:txBody>
        </p:sp>
        <p:sp>
          <p:nvSpPr>
            <p:cNvPr id="301096" name="Rectangle 40"/>
            <p:cNvSpPr>
              <a:spLocks noChangeArrowheads="1"/>
            </p:cNvSpPr>
            <p:nvPr/>
          </p:nvSpPr>
          <p:spPr bwMode="auto">
            <a:xfrm>
              <a:off x="901" y="1774"/>
              <a:ext cx="277"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Y</a:t>
              </a:r>
            </a:p>
          </p:txBody>
        </p:sp>
        <p:sp>
          <p:nvSpPr>
            <p:cNvPr id="301097" name="Line 41"/>
            <p:cNvSpPr>
              <a:spLocks noChangeShapeType="1"/>
            </p:cNvSpPr>
            <p:nvPr/>
          </p:nvSpPr>
          <p:spPr bwMode="auto">
            <a:xfrm>
              <a:off x="432" y="1296"/>
              <a:ext cx="124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1098" name="Rectangle 42"/>
            <p:cNvSpPr>
              <a:spLocks noChangeArrowheads="1"/>
            </p:cNvSpPr>
            <p:nvPr/>
          </p:nvSpPr>
          <p:spPr bwMode="auto">
            <a:xfrm>
              <a:off x="547" y="1281"/>
              <a:ext cx="1056" cy="242"/>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loop count</a:t>
              </a:r>
            </a:p>
          </p:txBody>
        </p:sp>
      </p:grpSp>
      <p:sp>
        <p:nvSpPr>
          <p:cNvPr id="301099" name="Rectangle 43"/>
          <p:cNvSpPr>
            <a:spLocks noChangeArrowheads="1"/>
          </p:cNvSpPr>
          <p:nvPr/>
        </p:nvSpPr>
        <p:spPr bwMode="auto">
          <a:xfrm>
            <a:off x="1460500" y="4367213"/>
            <a:ext cx="280988" cy="311150"/>
          </a:xfrm>
          <a:prstGeom prst="rect">
            <a:avLst/>
          </a:prstGeom>
          <a:noFill/>
          <a:ln w="9525">
            <a:noFill/>
            <a:miter lim="800000"/>
            <a:headEnd/>
            <a:tailEnd/>
          </a:ln>
          <a:effectLst/>
        </p:spPr>
        <p:txBody>
          <a:bodyPr wrap="none" lIns="92075" tIns="46038" rIns="92075" bIns="46038">
            <a:spAutoFit/>
          </a:bodyPr>
          <a:lstStyle/>
          <a:p>
            <a:pPr algn="ctr" eaLnBrk="0" hangingPunct="0">
              <a:lnSpc>
                <a:spcPct val="30000"/>
              </a:lnSpc>
              <a:spcBef>
                <a:spcPct val="50000"/>
              </a:spcBef>
            </a:pPr>
            <a:r>
              <a:rPr lang="en-US" sz="2400" b="1">
                <a:effectLst>
                  <a:outerShdw blurRad="38100" dist="38100" dir="2700000" algn="tl">
                    <a:srgbClr val="C0C0C0"/>
                  </a:outerShdw>
                </a:effectLst>
                <a:latin typeface="Times New Roman" pitchFamily="18" charset="0"/>
              </a:rPr>
              <a:t>.</a:t>
            </a:r>
            <a:br>
              <a:rPr lang="en-US" sz="2400" b="1">
                <a:effectLst>
                  <a:outerShdw blurRad="38100" dist="38100" dir="2700000" algn="tl">
                    <a:srgbClr val="C0C0C0"/>
                  </a:outerShdw>
                </a:effectLst>
                <a:latin typeface="Times New Roman" pitchFamily="18" charset="0"/>
              </a:rPr>
            </a:br>
            <a:r>
              <a:rPr lang="en-US" sz="2400" b="1">
                <a:effectLst>
                  <a:outerShdw blurRad="38100" dist="38100" dir="2700000" algn="tl">
                    <a:srgbClr val="C0C0C0"/>
                  </a:outerShdw>
                </a:effectLst>
                <a:latin typeface="Times New Roman" pitchFamily="18" charset="0"/>
              </a:rPr>
              <a:t>.</a:t>
            </a:r>
          </a:p>
        </p:txBody>
      </p:sp>
      <p:sp>
        <p:nvSpPr>
          <p:cNvPr id="301100" name="Line 44"/>
          <p:cNvSpPr>
            <a:spLocks noChangeShapeType="1"/>
          </p:cNvSpPr>
          <p:nvPr/>
        </p:nvSpPr>
        <p:spPr bwMode="auto">
          <a:xfrm>
            <a:off x="685800" y="3581400"/>
            <a:ext cx="19812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1101" name="Line 45"/>
          <p:cNvSpPr>
            <a:spLocks noChangeShapeType="1"/>
          </p:cNvSpPr>
          <p:nvPr/>
        </p:nvSpPr>
        <p:spPr bwMode="auto">
          <a:xfrm>
            <a:off x="685800" y="3962400"/>
            <a:ext cx="19812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1102" name="Line 46"/>
          <p:cNvSpPr>
            <a:spLocks noChangeShapeType="1"/>
          </p:cNvSpPr>
          <p:nvPr/>
        </p:nvSpPr>
        <p:spPr bwMode="auto">
          <a:xfrm>
            <a:off x="685800" y="4343400"/>
            <a:ext cx="19812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1103" name="Rectangle 47"/>
          <p:cNvSpPr>
            <a:spLocks noChangeArrowheads="1"/>
          </p:cNvSpPr>
          <p:nvPr/>
        </p:nvSpPr>
        <p:spPr bwMode="auto">
          <a:xfrm>
            <a:off x="134938" y="3240088"/>
            <a:ext cx="603250" cy="384175"/>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A5</a:t>
            </a:r>
          </a:p>
        </p:txBody>
      </p:sp>
      <p:sp>
        <p:nvSpPr>
          <p:cNvPr id="301104" name="Rectangle 48"/>
          <p:cNvSpPr>
            <a:spLocks noChangeArrowheads="1"/>
          </p:cNvSpPr>
          <p:nvPr/>
        </p:nvSpPr>
        <p:spPr bwMode="auto">
          <a:xfrm>
            <a:off x="134938" y="3621088"/>
            <a:ext cx="603250" cy="384175"/>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A6</a:t>
            </a:r>
          </a:p>
        </p:txBody>
      </p:sp>
      <p:sp>
        <p:nvSpPr>
          <p:cNvPr id="301105" name="Rectangle 49"/>
          <p:cNvSpPr>
            <a:spLocks noChangeArrowheads="1"/>
          </p:cNvSpPr>
          <p:nvPr/>
        </p:nvSpPr>
        <p:spPr bwMode="auto">
          <a:xfrm>
            <a:off x="134938" y="4002088"/>
            <a:ext cx="603250" cy="384175"/>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A7</a:t>
            </a:r>
          </a:p>
        </p:txBody>
      </p:sp>
      <p:sp>
        <p:nvSpPr>
          <p:cNvPr id="301106" name="Rectangle 50"/>
          <p:cNvSpPr>
            <a:spLocks noChangeArrowheads="1"/>
          </p:cNvSpPr>
          <p:nvPr/>
        </p:nvSpPr>
        <p:spPr bwMode="auto">
          <a:xfrm>
            <a:off x="1158875" y="3211513"/>
            <a:ext cx="1044575" cy="384175"/>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&amp;a[n]</a:t>
            </a:r>
          </a:p>
        </p:txBody>
      </p:sp>
      <p:sp>
        <p:nvSpPr>
          <p:cNvPr id="301107" name="Rectangle 51"/>
          <p:cNvSpPr>
            <a:spLocks noChangeArrowheads="1"/>
          </p:cNvSpPr>
          <p:nvPr/>
        </p:nvSpPr>
        <p:spPr bwMode="auto">
          <a:xfrm>
            <a:off x="1158875" y="3592513"/>
            <a:ext cx="1044575" cy="384175"/>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&amp;x[n]</a:t>
            </a:r>
          </a:p>
        </p:txBody>
      </p:sp>
      <p:sp>
        <p:nvSpPr>
          <p:cNvPr id="301108" name="Rectangle 52"/>
          <p:cNvSpPr>
            <a:spLocks noChangeArrowheads="1"/>
          </p:cNvSpPr>
          <p:nvPr/>
        </p:nvSpPr>
        <p:spPr bwMode="auto">
          <a:xfrm>
            <a:off x="1320800" y="3994150"/>
            <a:ext cx="714375" cy="384175"/>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&amp;Y</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2"/>
          <p:cNvSpPr>
            <a:spLocks noGrp="1" noChangeArrowheads="1"/>
          </p:cNvSpPr>
          <p:nvPr>
            <p:ph type="title"/>
          </p:nvPr>
        </p:nvSpPr>
        <p:spPr>
          <a:xfrm>
            <a:off x="304800" y="307975"/>
            <a:ext cx="9067800" cy="762000"/>
          </a:xfrm>
          <a:noFill/>
          <a:ln/>
        </p:spPr>
        <p:txBody>
          <a:bodyPr lIns="46038" tIns="46038" rIns="46038" bIns="46038"/>
          <a:lstStyle/>
          <a:p>
            <a:r>
              <a:rPr lang="en-US"/>
              <a:t>Loading a Pointer</a:t>
            </a:r>
          </a:p>
        </p:txBody>
      </p:sp>
      <p:sp>
        <p:nvSpPr>
          <p:cNvPr id="302083" name="Text Box 3"/>
          <p:cNvSpPr txBox="1">
            <a:spLocks noChangeArrowheads="1"/>
          </p:cNvSpPr>
          <p:nvPr/>
        </p:nvSpPr>
        <p:spPr bwMode="auto">
          <a:xfrm>
            <a:off x="1270000" y="1223963"/>
            <a:ext cx="7140575" cy="587375"/>
          </a:xfrm>
          <a:prstGeom prst="rect">
            <a:avLst/>
          </a:prstGeom>
          <a:solidFill>
            <a:schemeClr val="accent1"/>
          </a:solidFill>
          <a:ln w="12700">
            <a:noFill/>
            <a:miter lim="800000"/>
            <a:headEnd type="none" w="sm" len="sm"/>
            <a:tailEnd type="none" w="sm" len="sm"/>
          </a:ln>
          <a:effectLst/>
        </p:spPr>
        <p:txBody>
          <a:bodyPr anchor="ctr" anchorCtr="1"/>
          <a:lstStyle/>
          <a:p>
            <a:pPr eaLnBrk="0" hangingPunct="0">
              <a:lnSpc>
                <a:spcPct val="80000"/>
              </a:lnSpc>
              <a:spcBef>
                <a:spcPct val="50000"/>
              </a:spcBef>
            </a:pPr>
            <a:r>
              <a:rPr lang="en-US" sz="2800" b="1">
                <a:effectLst>
                  <a:outerShdw blurRad="38100" dist="38100" dir="2700000" algn="tl">
                    <a:srgbClr val="FFFFFF"/>
                  </a:outerShdw>
                </a:effectLst>
                <a:latin typeface="Times New Roman" pitchFamily="18" charset="0"/>
              </a:rPr>
              <a:t>How do you load a pointer with an address?</a:t>
            </a:r>
          </a:p>
        </p:txBody>
      </p:sp>
      <p:sp>
        <p:nvSpPr>
          <p:cNvPr id="302084" name="Text Box 4"/>
          <p:cNvSpPr txBox="1">
            <a:spLocks noChangeArrowheads="1"/>
          </p:cNvSpPr>
          <p:nvPr/>
        </p:nvSpPr>
        <p:spPr bwMode="auto">
          <a:xfrm>
            <a:off x="2081213" y="2182813"/>
            <a:ext cx="5614987" cy="858837"/>
          </a:xfrm>
          <a:prstGeom prst="rect">
            <a:avLst/>
          </a:prstGeom>
          <a:noFill/>
          <a:ln w="12700">
            <a:noFill/>
            <a:miter lim="800000"/>
            <a:headEnd type="none" w="sm" len="sm"/>
            <a:tailEnd type="none" w="sm" len="sm"/>
          </a:ln>
          <a:effectLst/>
        </p:spPr>
        <p:txBody>
          <a:bodyPr wrap="none">
            <a:spAutoFit/>
          </a:bodyPr>
          <a:lstStyle/>
          <a:p>
            <a:pP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An address is a constant, so use MVK:</a:t>
            </a:r>
          </a:p>
          <a:p>
            <a:pP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	</a:t>
            </a:r>
            <a:r>
              <a:rPr lang="en-US" sz="2400" b="1">
                <a:solidFill>
                  <a:schemeClr val="tx2"/>
                </a:solidFill>
                <a:effectLst>
                  <a:outerShdw blurRad="38100" dist="38100" dir="2700000" algn="tl">
                    <a:srgbClr val="C0C0C0"/>
                  </a:outerShdw>
                </a:effectLst>
                <a:latin typeface="Times New Roman" pitchFamily="18" charset="0"/>
              </a:rPr>
              <a:t>MVK	.S	a, A5</a:t>
            </a:r>
          </a:p>
        </p:txBody>
      </p:sp>
      <p:sp>
        <p:nvSpPr>
          <p:cNvPr id="302085" name="Text Box 5"/>
          <p:cNvSpPr txBox="1">
            <a:spLocks noChangeArrowheads="1"/>
          </p:cNvSpPr>
          <p:nvPr/>
        </p:nvSpPr>
        <p:spPr bwMode="auto">
          <a:xfrm>
            <a:off x="2049463" y="3949700"/>
            <a:ext cx="5888037" cy="384175"/>
          </a:xfrm>
          <a:prstGeom prst="rect">
            <a:avLst/>
          </a:prstGeom>
          <a:noFill/>
          <a:ln w="12700">
            <a:noFill/>
            <a:miter lim="800000"/>
            <a:headEnd type="none" w="sm" len="sm"/>
            <a:tailEnd type="none" w="sm" len="sm"/>
          </a:ln>
          <a:effectLst/>
        </p:spPr>
        <p:txBody>
          <a:bodyPr wrap="none">
            <a:spAutoFit/>
          </a:bodyPr>
          <a:lstStyle/>
          <a:p>
            <a:pP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How many bits represent a full address?</a:t>
            </a:r>
          </a:p>
        </p:txBody>
      </p:sp>
      <p:sp>
        <p:nvSpPr>
          <p:cNvPr id="302086" name="Text Box 6"/>
          <p:cNvSpPr txBox="1">
            <a:spLocks noChangeArrowheads="1"/>
          </p:cNvSpPr>
          <p:nvPr/>
        </p:nvSpPr>
        <p:spPr bwMode="auto">
          <a:xfrm>
            <a:off x="7807325" y="3949700"/>
            <a:ext cx="530225" cy="384175"/>
          </a:xfrm>
          <a:prstGeom prst="rect">
            <a:avLst/>
          </a:prstGeom>
          <a:noFill/>
          <a:ln w="12700">
            <a:noFill/>
            <a:miter lim="800000"/>
            <a:headEnd type="none" w="sm" len="sm"/>
            <a:tailEnd type="none" w="sm" len="sm"/>
          </a:ln>
          <a:effectLst/>
        </p:spPr>
        <p:txBody>
          <a:bodyPr wrap="none">
            <a:spAutoFit/>
          </a:bodyPr>
          <a:lstStyle/>
          <a:p>
            <a:pPr eaLnBrk="0" hangingPunct="0">
              <a:lnSpc>
                <a:spcPct val="80000"/>
              </a:lnSpc>
              <a:spcBef>
                <a:spcPct val="50000"/>
              </a:spcBef>
            </a:pPr>
            <a:r>
              <a:rPr lang="en-US" sz="2400" b="1">
                <a:solidFill>
                  <a:schemeClr val="tx2"/>
                </a:solidFill>
                <a:effectLst>
                  <a:outerShdw blurRad="38100" dist="38100" dir="2700000" algn="tl">
                    <a:srgbClr val="C0C0C0"/>
                  </a:outerShdw>
                </a:effectLst>
                <a:latin typeface="Times New Roman" pitchFamily="18" charset="0"/>
              </a:rPr>
              <a:t>32</a:t>
            </a:r>
          </a:p>
        </p:txBody>
      </p:sp>
      <p:sp>
        <p:nvSpPr>
          <p:cNvPr id="302087" name="Text Box 7"/>
          <p:cNvSpPr txBox="1">
            <a:spLocks noChangeArrowheads="1"/>
          </p:cNvSpPr>
          <p:nvPr/>
        </p:nvSpPr>
        <p:spPr bwMode="auto">
          <a:xfrm>
            <a:off x="2054225" y="3338513"/>
            <a:ext cx="4794250" cy="384175"/>
          </a:xfrm>
          <a:prstGeom prst="rect">
            <a:avLst/>
          </a:prstGeom>
          <a:noFill/>
          <a:ln w="12700">
            <a:noFill/>
            <a:miter lim="800000"/>
            <a:headEnd type="none" w="sm" len="sm"/>
            <a:tailEnd type="none" w="sm" len="sm"/>
          </a:ln>
          <a:effectLst/>
        </p:spPr>
        <p:txBody>
          <a:bodyPr wrap="none">
            <a:spAutoFit/>
          </a:bodyPr>
          <a:lstStyle/>
          <a:p>
            <a:pP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How many bits can MVK move?</a:t>
            </a:r>
          </a:p>
        </p:txBody>
      </p:sp>
      <p:sp>
        <p:nvSpPr>
          <p:cNvPr id="302088" name="Text Box 8"/>
          <p:cNvSpPr txBox="1">
            <a:spLocks noChangeArrowheads="1"/>
          </p:cNvSpPr>
          <p:nvPr/>
        </p:nvSpPr>
        <p:spPr bwMode="auto">
          <a:xfrm>
            <a:off x="6734175" y="3333750"/>
            <a:ext cx="530225" cy="384175"/>
          </a:xfrm>
          <a:prstGeom prst="rect">
            <a:avLst/>
          </a:prstGeom>
          <a:noFill/>
          <a:ln w="12700">
            <a:noFill/>
            <a:miter lim="800000"/>
            <a:headEnd type="none" w="sm" len="sm"/>
            <a:tailEnd type="none" w="sm" len="sm"/>
          </a:ln>
          <a:effectLst/>
        </p:spPr>
        <p:txBody>
          <a:bodyPr wrap="none">
            <a:spAutoFit/>
          </a:bodyPr>
          <a:lstStyle/>
          <a:p>
            <a:pPr eaLnBrk="0" hangingPunct="0">
              <a:lnSpc>
                <a:spcPct val="80000"/>
              </a:lnSpc>
              <a:spcBef>
                <a:spcPct val="50000"/>
              </a:spcBef>
            </a:pPr>
            <a:r>
              <a:rPr lang="en-US" sz="2400" b="1">
                <a:solidFill>
                  <a:schemeClr val="tx2"/>
                </a:solidFill>
                <a:effectLst>
                  <a:outerShdw blurRad="38100" dist="38100" dir="2700000" algn="tl">
                    <a:srgbClr val="C0C0C0"/>
                  </a:outerShdw>
                </a:effectLst>
                <a:latin typeface="Times New Roman" pitchFamily="18" charset="0"/>
              </a:rPr>
              <a:t>16</a:t>
            </a:r>
          </a:p>
        </p:txBody>
      </p:sp>
      <p:sp>
        <p:nvSpPr>
          <p:cNvPr id="302089" name="Text Box 9"/>
          <p:cNvSpPr txBox="1">
            <a:spLocks noChangeArrowheads="1"/>
          </p:cNvSpPr>
          <p:nvPr/>
        </p:nvSpPr>
        <p:spPr bwMode="auto">
          <a:xfrm>
            <a:off x="2998788" y="4648200"/>
            <a:ext cx="3679825" cy="1752600"/>
          </a:xfrm>
          <a:prstGeom prst="rect">
            <a:avLst/>
          </a:prstGeom>
          <a:solidFill>
            <a:schemeClr val="accent1">
              <a:alpha val="50000"/>
            </a:schemeClr>
          </a:solidFill>
          <a:ln w="12700">
            <a:solidFill>
              <a:schemeClr val="tx1"/>
            </a:solidFill>
            <a:miter lim="800000"/>
            <a:headEnd type="none" w="sm" len="sm"/>
            <a:tailEnd type="none" w="sm" len="sm"/>
          </a:ln>
          <a:effectLst/>
        </p:spPr>
        <p:txBody>
          <a:bodyPr anchor="ctr" anchorCtr="1"/>
          <a:lstStyle/>
          <a:p>
            <a:pPr eaLnBrk="0" hangingPunct="0">
              <a:lnSpc>
                <a:spcPct val="80000"/>
              </a:lnSpc>
              <a:spcBef>
                <a:spcPct val="50000"/>
              </a:spcBef>
            </a:pPr>
            <a:endParaRPr lang="en-US" sz="2400" b="1">
              <a:solidFill>
                <a:schemeClr val="tx2"/>
              </a:solidFill>
              <a:effectLst>
                <a:outerShdw blurRad="38100" dist="38100" dir="2700000" algn="tl">
                  <a:srgbClr val="FFFFFF"/>
                </a:outerShdw>
              </a:effectLst>
              <a:latin typeface="Times New Roman" pitchFamily="18" charset="0"/>
            </a:endParaRPr>
          </a:p>
          <a:p>
            <a:pPr eaLnBrk="0" hangingPunct="0">
              <a:lnSpc>
                <a:spcPct val="80000"/>
              </a:lnSpc>
              <a:spcBef>
                <a:spcPct val="50000"/>
              </a:spcBef>
            </a:pPr>
            <a:r>
              <a:rPr lang="en-US" sz="2400" b="1">
                <a:effectLst>
                  <a:outerShdw blurRad="38100" dist="38100" dir="2700000" algn="tl">
                    <a:srgbClr val="FFFFFF"/>
                  </a:outerShdw>
                </a:effectLst>
                <a:latin typeface="Times New Roman" pitchFamily="18" charset="0"/>
              </a:rPr>
              <a:t>MVKL  .S	a, A5</a:t>
            </a:r>
          </a:p>
          <a:p>
            <a:pPr eaLnBrk="0" hangingPunct="0">
              <a:lnSpc>
                <a:spcPct val="80000"/>
              </a:lnSpc>
              <a:spcBef>
                <a:spcPct val="50000"/>
              </a:spcBef>
            </a:pPr>
            <a:r>
              <a:rPr lang="en-US" sz="2400" b="1">
                <a:effectLst>
                  <a:outerShdw blurRad="38100" dist="38100" dir="2700000" algn="tl">
                    <a:srgbClr val="FFFFFF"/>
                  </a:outerShdw>
                </a:effectLst>
                <a:latin typeface="Times New Roman" pitchFamily="18" charset="0"/>
              </a:rPr>
              <a:t>MVKH  .S	a, A5</a:t>
            </a:r>
          </a:p>
        </p:txBody>
      </p:sp>
      <p:sp>
        <p:nvSpPr>
          <p:cNvPr id="302090" name="Text Box 10"/>
          <p:cNvSpPr txBox="1">
            <a:spLocks noChangeArrowheads="1"/>
          </p:cNvSpPr>
          <p:nvPr/>
        </p:nvSpPr>
        <p:spPr bwMode="auto">
          <a:xfrm>
            <a:off x="4025900" y="4827588"/>
            <a:ext cx="1765300" cy="433387"/>
          </a:xfrm>
          <a:prstGeom prst="rect">
            <a:avLst/>
          </a:prstGeom>
          <a:noFill/>
          <a:ln w="12700">
            <a:noFill/>
            <a:miter lim="800000"/>
            <a:headEnd type="none" w="sm" len="sm"/>
            <a:tailEnd type="none" w="sm" len="sm"/>
          </a:ln>
          <a:effectLst/>
        </p:spPr>
        <p:txBody>
          <a:bodyPr wrap="none">
            <a:spAutoFit/>
          </a:bodyPr>
          <a:lstStyle/>
          <a:p>
            <a:pPr eaLnBrk="0" hangingPunct="0">
              <a:lnSpc>
                <a:spcPct val="80000"/>
              </a:lnSpc>
              <a:spcBef>
                <a:spcPct val="50000"/>
              </a:spcBef>
            </a:pPr>
            <a:r>
              <a:rPr lang="en-US" sz="2800" b="1">
                <a:solidFill>
                  <a:schemeClr val="tx2"/>
                </a:solidFill>
                <a:effectLst>
                  <a:outerShdw blurRad="38100" dist="38100" dir="2700000" algn="tl">
                    <a:srgbClr val="C0C0C0"/>
                  </a:outerShdw>
                </a:effectLst>
                <a:latin typeface="Times New Roman" pitchFamily="18" charset="0"/>
              </a:rPr>
              <a:t>Solution?</a:t>
            </a:r>
            <a:endParaRPr lang="en-US" sz="2800" b="1">
              <a:effectLst>
                <a:outerShdw blurRad="38100" dist="38100" dir="2700000" algn="tl">
                  <a:srgbClr val="C0C0C0"/>
                </a:outerShdw>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02083"/>
                                        </p:tgtEl>
                                        <p:attrNameLst>
                                          <p:attrName>style.visibility</p:attrName>
                                        </p:attrNameLst>
                                      </p:cBhvr>
                                      <p:to>
                                        <p:strVal val="visible"/>
                                      </p:to>
                                    </p:set>
                                    <p:animEffect transition="in" filter="dissolve">
                                      <p:cBhvr>
                                        <p:cTn id="7" dur="500"/>
                                        <p:tgtEl>
                                          <p:spTgt spid="30208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30208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302087"/>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302088"/>
                                        </p:tgtEl>
                                        <p:attrNameLst>
                                          <p:attrName>style.visibility</p:attrName>
                                        </p:attrNameLst>
                                      </p:cBhvr>
                                      <p:to>
                                        <p:strVal val="visible"/>
                                      </p:to>
                                    </p:set>
                                    <p:animEffect transition="in" filter="dissolve">
                                      <p:cBhvr>
                                        <p:cTn id="20" dur="500"/>
                                        <p:tgtEl>
                                          <p:spTgt spid="302088"/>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30208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302086"/>
                                        </p:tgtEl>
                                        <p:attrNameLst>
                                          <p:attrName>style.visibility</p:attrName>
                                        </p:attrNameLst>
                                      </p:cBhvr>
                                      <p:to>
                                        <p:strVal val="visible"/>
                                      </p:to>
                                    </p:set>
                                    <p:animEffect transition="in" filter="dissolve">
                                      <p:cBhvr>
                                        <p:cTn id="29" dur="500"/>
                                        <p:tgtEl>
                                          <p:spTgt spid="302086"/>
                                        </p:tgtEl>
                                      </p:cBhvr>
                                    </p:animEffect>
                                  </p:childTnLst>
                                </p:cTn>
                              </p:par>
                            </p:childTnLst>
                          </p:cTn>
                        </p:par>
                        <p:par>
                          <p:cTn id="30" fill="hold">
                            <p:stCondLst>
                              <p:cond delay="500"/>
                            </p:stCondLst>
                            <p:childTnLst>
                              <p:par>
                                <p:cTn id="31" presetID="9" presetClass="entr" presetSubtype="0" fill="hold" grpId="0" nodeType="afterEffect">
                                  <p:stCondLst>
                                    <p:cond delay="1000"/>
                                  </p:stCondLst>
                                  <p:childTnLst>
                                    <p:set>
                                      <p:cBhvr>
                                        <p:cTn id="32" dur="1" fill="hold">
                                          <p:stCondLst>
                                            <p:cond delay="0"/>
                                          </p:stCondLst>
                                        </p:cTn>
                                        <p:tgtEl>
                                          <p:spTgt spid="302090"/>
                                        </p:tgtEl>
                                        <p:attrNameLst>
                                          <p:attrName>style.visibility</p:attrName>
                                        </p:attrNameLst>
                                      </p:cBhvr>
                                      <p:to>
                                        <p:strVal val="visible"/>
                                      </p:to>
                                    </p:set>
                                    <p:animEffect transition="in" filter="dissolve">
                                      <p:cBhvr>
                                        <p:cTn id="33" dur="500"/>
                                        <p:tgtEl>
                                          <p:spTgt spid="302090"/>
                                        </p:tgtEl>
                                      </p:cBhvr>
                                    </p:animEffect>
                                  </p:childTnLst>
                                </p:cTn>
                              </p:par>
                            </p:childTnLst>
                          </p:cTn>
                        </p:par>
                      </p:childTnLst>
                    </p:cTn>
                  </p:par>
                  <p:par>
                    <p:cTn id="34" fill="hold">
                      <p:stCondLst>
                        <p:cond delay="indefinite"/>
                      </p:stCondLst>
                      <p:childTnLst>
                        <p:par>
                          <p:cTn id="35" fill="hold">
                            <p:stCondLst>
                              <p:cond delay="0"/>
                            </p:stCondLst>
                            <p:childTnLst>
                              <p:par>
                                <p:cTn id="36" presetID="23" presetClass="entr" presetSubtype="528" fill="hold" grpId="0" nodeType="clickEffect">
                                  <p:stCondLst>
                                    <p:cond delay="0"/>
                                  </p:stCondLst>
                                  <p:childTnLst>
                                    <p:set>
                                      <p:cBhvr>
                                        <p:cTn id="37" dur="1" fill="hold">
                                          <p:stCondLst>
                                            <p:cond delay="0"/>
                                          </p:stCondLst>
                                        </p:cTn>
                                        <p:tgtEl>
                                          <p:spTgt spid="302089"/>
                                        </p:tgtEl>
                                        <p:attrNameLst>
                                          <p:attrName>style.visibility</p:attrName>
                                        </p:attrNameLst>
                                      </p:cBhvr>
                                      <p:to>
                                        <p:strVal val="visible"/>
                                      </p:to>
                                    </p:set>
                                    <p:anim calcmode="lin" valueType="num">
                                      <p:cBhvr>
                                        <p:cTn id="38" dur="500" fill="hold"/>
                                        <p:tgtEl>
                                          <p:spTgt spid="302089"/>
                                        </p:tgtEl>
                                        <p:attrNameLst>
                                          <p:attrName>ppt_w</p:attrName>
                                        </p:attrNameLst>
                                      </p:cBhvr>
                                      <p:tavLst>
                                        <p:tav tm="0">
                                          <p:val>
                                            <p:fltVal val="0"/>
                                          </p:val>
                                        </p:tav>
                                        <p:tav tm="100000">
                                          <p:val>
                                            <p:strVal val="#ppt_w"/>
                                          </p:val>
                                        </p:tav>
                                      </p:tavLst>
                                    </p:anim>
                                    <p:anim calcmode="lin" valueType="num">
                                      <p:cBhvr>
                                        <p:cTn id="39" dur="500" fill="hold"/>
                                        <p:tgtEl>
                                          <p:spTgt spid="302089"/>
                                        </p:tgtEl>
                                        <p:attrNameLst>
                                          <p:attrName>ppt_h</p:attrName>
                                        </p:attrNameLst>
                                      </p:cBhvr>
                                      <p:tavLst>
                                        <p:tav tm="0">
                                          <p:val>
                                            <p:fltVal val="0"/>
                                          </p:val>
                                        </p:tav>
                                        <p:tav tm="100000">
                                          <p:val>
                                            <p:strVal val="#ppt_h"/>
                                          </p:val>
                                        </p:tav>
                                      </p:tavLst>
                                    </p:anim>
                                    <p:anim calcmode="lin" valueType="num">
                                      <p:cBhvr>
                                        <p:cTn id="40" dur="500" fill="hold"/>
                                        <p:tgtEl>
                                          <p:spTgt spid="302089"/>
                                        </p:tgtEl>
                                        <p:attrNameLst>
                                          <p:attrName>ppt_x</p:attrName>
                                        </p:attrNameLst>
                                      </p:cBhvr>
                                      <p:tavLst>
                                        <p:tav tm="0">
                                          <p:val>
                                            <p:fltVal val="0.5"/>
                                          </p:val>
                                        </p:tav>
                                        <p:tav tm="100000">
                                          <p:val>
                                            <p:strVal val="#ppt_x"/>
                                          </p:val>
                                        </p:tav>
                                      </p:tavLst>
                                    </p:anim>
                                    <p:anim calcmode="lin" valueType="num">
                                      <p:cBhvr>
                                        <p:cTn id="41" dur="500" fill="hold"/>
                                        <p:tgtEl>
                                          <p:spTgt spid="30208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2083" grpId="0" animBg="1" autoUpdateAnimBg="0"/>
      <p:bldP spid="302084" grpId="0" autoUpdateAnimBg="0"/>
      <p:bldP spid="302085" grpId="0" autoUpdateAnimBg="0"/>
      <p:bldP spid="302086" grpId="0" autoUpdateAnimBg="0"/>
      <p:bldP spid="302087" grpId="0" autoUpdateAnimBg="0"/>
      <p:bldP spid="302088" grpId="0" autoUpdateAnimBg="0"/>
      <p:bldP spid="302089" grpId="0" animBg="1" autoUpdateAnimBg="0"/>
      <p:bldP spid="302090" grpId="0"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3106" name="Group 2"/>
          <p:cNvGrpSpPr>
            <a:grpSpLocks/>
          </p:cNvGrpSpPr>
          <p:nvPr/>
        </p:nvGrpSpPr>
        <p:grpSpPr bwMode="auto">
          <a:xfrm>
            <a:off x="304800" y="719138"/>
            <a:ext cx="3733800" cy="2855912"/>
            <a:chOff x="96" y="357"/>
            <a:chExt cx="2352" cy="1799"/>
          </a:xfrm>
        </p:grpSpPr>
        <p:sp>
          <p:nvSpPr>
            <p:cNvPr id="303107" name="Rectangle 3"/>
            <p:cNvSpPr>
              <a:spLocks noChangeArrowheads="1"/>
            </p:cNvSpPr>
            <p:nvPr/>
          </p:nvSpPr>
          <p:spPr bwMode="auto">
            <a:xfrm>
              <a:off x="632" y="1004"/>
              <a:ext cx="588" cy="240"/>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pPr algn="ctr" eaLnBrk="0" hangingPunct="0">
                <a:lnSpc>
                  <a:spcPct val="50000"/>
                </a:lnSpc>
                <a:spcBef>
                  <a:spcPct val="50000"/>
                </a:spcBef>
              </a:pPr>
              <a:r>
                <a:rPr lang="en-US" sz="2800" b="1">
                  <a:effectLst>
                    <a:outerShdw blurRad="38100" dist="38100" dir="2700000" algn="tl">
                      <a:srgbClr val="FFFFFF"/>
                    </a:outerShdw>
                  </a:effectLst>
                  <a:latin typeface="Times New Roman" pitchFamily="18" charset="0"/>
                </a:rPr>
                <a:t>a</a:t>
              </a:r>
              <a:r>
                <a:rPr lang="en-US" sz="2800" b="1" baseline="-25000">
                  <a:effectLst>
                    <a:outerShdw blurRad="38100" dist="38100" dir="2700000" algn="tl">
                      <a:srgbClr val="FFFFFF"/>
                    </a:outerShdw>
                  </a:effectLst>
                  <a:latin typeface="Times New Roman" pitchFamily="18" charset="0"/>
                </a:rPr>
                <a:t>0</a:t>
              </a:r>
              <a:endParaRPr lang="en-US" sz="2800" b="1">
                <a:effectLst>
                  <a:outerShdw blurRad="38100" dist="38100" dir="2700000" algn="tl">
                    <a:srgbClr val="FFFFFF"/>
                  </a:outerShdw>
                </a:effectLst>
                <a:latin typeface="Times New Roman" pitchFamily="18" charset="0"/>
              </a:endParaRPr>
            </a:p>
          </p:txBody>
        </p:sp>
        <p:sp>
          <p:nvSpPr>
            <p:cNvPr id="303108" name="Rectangle 4"/>
            <p:cNvSpPr>
              <a:spLocks noChangeArrowheads="1"/>
            </p:cNvSpPr>
            <p:nvPr/>
          </p:nvSpPr>
          <p:spPr bwMode="auto">
            <a:xfrm>
              <a:off x="632" y="1244"/>
              <a:ext cx="588" cy="256"/>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pPr algn="ctr" eaLnBrk="0" hangingPunct="0">
                <a:lnSpc>
                  <a:spcPct val="50000"/>
                </a:lnSpc>
                <a:spcBef>
                  <a:spcPct val="50000"/>
                </a:spcBef>
              </a:pPr>
              <a:r>
                <a:rPr lang="en-US" sz="2800" b="1">
                  <a:effectLst>
                    <a:outerShdw blurRad="38100" dist="38100" dir="2700000" algn="tl">
                      <a:srgbClr val="FFFFFF"/>
                    </a:outerShdw>
                  </a:effectLst>
                  <a:latin typeface="Times New Roman" pitchFamily="18" charset="0"/>
                </a:rPr>
                <a:t>a</a:t>
              </a:r>
              <a:r>
                <a:rPr lang="en-US" sz="2800" b="1" baseline="-25000">
                  <a:effectLst>
                    <a:outerShdw blurRad="38100" dist="38100" dir="2700000" algn="tl">
                      <a:srgbClr val="FFFFFF"/>
                    </a:outerShdw>
                  </a:effectLst>
                  <a:latin typeface="Times New Roman" pitchFamily="18" charset="0"/>
                </a:rPr>
                <a:t>1</a:t>
              </a:r>
              <a:endParaRPr lang="en-US" sz="2800" b="1">
                <a:effectLst>
                  <a:outerShdw blurRad="38100" dist="38100" dir="2700000" algn="tl">
                    <a:srgbClr val="FFFFFF"/>
                  </a:outerShdw>
                </a:effectLst>
                <a:latin typeface="Times New Roman" pitchFamily="18" charset="0"/>
              </a:endParaRPr>
            </a:p>
          </p:txBody>
        </p:sp>
        <p:sp>
          <p:nvSpPr>
            <p:cNvPr id="303109" name="Rectangle 5"/>
            <p:cNvSpPr>
              <a:spLocks noChangeArrowheads="1"/>
            </p:cNvSpPr>
            <p:nvPr/>
          </p:nvSpPr>
          <p:spPr bwMode="auto">
            <a:xfrm>
              <a:off x="632" y="1484"/>
              <a:ext cx="588" cy="256"/>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pPr algn="ctr" eaLnBrk="0" hangingPunct="0">
                <a:lnSpc>
                  <a:spcPct val="50000"/>
                </a:lnSpc>
                <a:spcBef>
                  <a:spcPct val="50000"/>
                </a:spcBef>
              </a:pPr>
              <a:r>
                <a:rPr lang="en-US" sz="2800" b="1">
                  <a:effectLst>
                    <a:outerShdw blurRad="38100" dist="38100" dir="2700000" algn="tl">
                      <a:srgbClr val="FFFFFF"/>
                    </a:outerShdw>
                  </a:effectLst>
                  <a:latin typeface="Times New Roman" pitchFamily="18" charset="0"/>
                </a:rPr>
                <a:t>a</a:t>
              </a:r>
              <a:r>
                <a:rPr lang="en-US" sz="2800" b="1" baseline="-25000">
                  <a:effectLst>
                    <a:outerShdw blurRad="38100" dist="38100" dir="2700000" algn="tl">
                      <a:srgbClr val="FFFFFF"/>
                    </a:outerShdw>
                  </a:effectLst>
                  <a:latin typeface="Times New Roman" pitchFamily="18" charset="0"/>
                </a:rPr>
                <a:t>2</a:t>
              </a:r>
              <a:endParaRPr lang="en-US" sz="2800" b="1">
                <a:effectLst>
                  <a:outerShdw blurRad="38100" dist="38100" dir="2700000" algn="tl">
                    <a:srgbClr val="FFFFFF"/>
                  </a:outerShdw>
                </a:effectLst>
                <a:latin typeface="Times New Roman" pitchFamily="18" charset="0"/>
              </a:endParaRPr>
            </a:p>
          </p:txBody>
        </p:sp>
        <p:sp>
          <p:nvSpPr>
            <p:cNvPr id="303110" name="Rectangle 6"/>
            <p:cNvSpPr>
              <a:spLocks noChangeArrowheads="1"/>
            </p:cNvSpPr>
            <p:nvPr/>
          </p:nvSpPr>
          <p:spPr bwMode="auto">
            <a:xfrm>
              <a:off x="632" y="1724"/>
              <a:ext cx="588" cy="432"/>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pPr algn="ctr" eaLnBrk="0" hangingPunct="0">
                <a:lnSpc>
                  <a:spcPct val="45000"/>
                </a:lnSpc>
                <a:spcBef>
                  <a:spcPct val="50000"/>
                </a:spcBef>
              </a:pPr>
              <a:r>
                <a:rPr lang="en-US" sz="3200" b="1">
                  <a:effectLst>
                    <a:outerShdw blurRad="38100" dist="38100" dir="2700000" algn="tl">
                      <a:srgbClr val="FFFFFF"/>
                    </a:outerShdw>
                  </a:effectLst>
                  <a:latin typeface="Times New Roman" pitchFamily="18" charset="0"/>
                </a:rPr>
                <a:t>.</a:t>
              </a:r>
              <a:br>
                <a:rPr lang="en-US" sz="3200" b="1">
                  <a:effectLst>
                    <a:outerShdw blurRad="38100" dist="38100" dir="2700000" algn="tl">
                      <a:srgbClr val="FFFFFF"/>
                    </a:outerShdw>
                  </a:effectLst>
                  <a:latin typeface="Times New Roman" pitchFamily="18" charset="0"/>
                </a:rPr>
              </a:br>
              <a:r>
                <a:rPr lang="en-US" sz="3200" b="1">
                  <a:effectLst>
                    <a:outerShdw blurRad="38100" dist="38100" dir="2700000" algn="tl">
                      <a:srgbClr val="FFFFFF"/>
                    </a:outerShdw>
                  </a:effectLst>
                  <a:latin typeface="Times New Roman" pitchFamily="18" charset="0"/>
                </a:rPr>
                <a:t>.</a:t>
              </a:r>
            </a:p>
          </p:txBody>
        </p:sp>
        <p:sp>
          <p:nvSpPr>
            <p:cNvPr id="303111" name="Rectangle 7"/>
            <p:cNvSpPr>
              <a:spLocks noChangeArrowheads="1"/>
            </p:cNvSpPr>
            <p:nvPr/>
          </p:nvSpPr>
          <p:spPr bwMode="auto">
            <a:xfrm>
              <a:off x="1860" y="1004"/>
              <a:ext cx="588" cy="240"/>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pPr algn="ctr" eaLnBrk="0" hangingPunct="0">
                <a:lnSpc>
                  <a:spcPct val="50000"/>
                </a:lnSpc>
                <a:spcBef>
                  <a:spcPct val="50000"/>
                </a:spcBef>
              </a:pPr>
              <a:r>
                <a:rPr lang="en-US" sz="2800" b="1">
                  <a:effectLst>
                    <a:outerShdw blurRad="38100" dist="38100" dir="2700000" algn="tl">
                      <a:srgbClr val="FFFFFF"/>
                    </a:outerShdw>
                  </a:effectLst>
                  <a:latin typeface="Times New Roman" pitchFamily="18" charset="0"/>
                </a:rPr>
                <a:t>x</a:t>
              </a:r>
              <a:r>
                <a:rPr lang="en-US" sz="2800" b="1" baseline="-25000">
                  <a:effectLst>
                    <a:outerShdw blurRad="38100" dist="38100" dir="2700000" algn="tl">
                      <a:srgbClr val="FFFFFF"/>
                    </a:outerShdw>
                  </a:effectLst>
                  <a:latin typeface="Times New Roman" pitchFamily="18" charset="0"/>
                </a:rPr>
                <a:t>0</a:t>
              </a:r>
            </a:p>
          </p:txBody>
        </p:sp>
        <p:sp>
          <p:nvSpPr>
            <p:cNvPr id="303112" name="Rectangle 8"/>
            <p:cNvSpPr>
              <a:spLocks noChangeArrowheads="1"/>
            </p:cNvSpPr>
            <p:nvPr/>
          </p:nvSpPr>
          <p:spPr bwMode="auto">
            <a:xfrm>
              <a:off x="1860" y="1244"/>
              <a:ext cx="588" cy="256"/>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pPr algn="ctr" eaLnBrk="0" hangingPunct="0">
                <a:lnSpc>
                  <a:spcPct val="50000"/>
                </a:lnSpc>
                <a:spcBef>
                  <a:spcPct val="50000"/>
                </a:spcBef>
              </a:pPr>
              <a:r>
                <a:rPr lang="en-US" sz="2800" b="1">
                  <a:effectLst>
                    <a:outerShdw blurRad="38100" dist="38100" dir="2700000" algn="tl">
                      <a:srgbClr val="FFFFFF"/>
                    </a:outerShdw>
                  </a:effectLst>
                  <a:latin typeface="Times New Roman" pitchFamily="18" charset="0"/>
                </a:rPr>
                <a:t>x</a:t>
              </a:r>
              <a:r>
                <a:rPr lang="en-US" sz="2800" b="1" baseline="-25000">
                  <a:effectLst>
                    <a:outerShdw blurRad="38100" dist="38100" dir="2700000" algn="tl">
                      <a:srgbClr val="FFFFFF"/>
                    </a:outerShdw>
                  </a:effectLst>
                  <a:latin typeface="Times New Roman" pitchFamily="18" charset="0"/>
                </a:rPr>
                <a:t>1</a:t>
              </a:r>
            </a:p>
          </p:txBody>
        </p:sp>
        <p:sp>
          <p:nvSpPr>
            <p:cNvPr id="303113" name="Rectangle 9"/>
            <p:cNvSpPr>
              <a:spLocks noChangeArrowheads="1"/>
            </p:cNvSpPr>
            <p:nvPr/>
          </p:nvSpPr>
          <p:spPr bwMode="auto">
            <a:xfrm>
              <a:off x="1860" y="1484"/>
              <a:ext cx="588" cy="256"/>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pPr algn="ctr" eaLnBrk="0" hangingPunct="0">
                <a:lnSpc>
                  <a:spcPct val="50000"/>
                </a:lnSpc>
                <a:spcBef>
                  <a:spcPct val="50000"/>
                </a:spcBef>
              </a:pPr>
              <a:r>
                <a:rPr lang="en-US" sz="2800" b="1">
                  <a:effectLst>
                    <a:outerShdw blurRad="38100" dist="38100" dir="2700000" algn="tl">
                      <a:srgbClr val="FFFFFF"/>
                    </a:outerShdw>
                  </a:effectLst>
                  <a:latin typeface="Times New Roman" pitchFamily="18" charset="0"/>
                </a:rPr>
                <a:t>x</a:t>
              </a:r>
              <a:r>
                <a:rPr lang="en-US" sz="2800" b="1" baseline="-25000">
                  <a:effectLst>
                    <a:outerShdw blurRad="38100" dist="38100" dir="2700000" algn="tl">
                      <a:srgbClr val="FFFFFF"/>
                    </a:outerShdw>
                  </a:effectLst>
                  <a:latin typeface="Times New Roman" pitchFamily="18" charset="0"/>
                </a:rPr>
                <a:t>2</a:t>
              </a:r>
            </a:p>
          </p:txBody>
        </p:sp>
        <p:sp>
          <p:nvSpPr>
            <p:cNvPr id="303114" name="Rectangle 10"/>
            <p:cNvSpPr>
              <a:spLocks noChangeArrowheads="1"/>
            </p:cNvSpPr>
            <p:nvPr/>
          </p:nvSpPr>
          <p:spPr bwMode="auto">
            <a:xfrm>
              <a:off x="1860" y="1724"/>
              <a:ext cx="588" cy="432"/>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pPr algn="ctr" eaLnBrk="0" hangingPunct="0">
                <a:lnSpc>
                  <a:spcPct val="45000"/>
                </a:lnSpc>
                <a:spcBef>
                  <a:spcPct val="50000"/>
                </a:spcBef>
              </a:pPr>
              <a:r>
                <a:rPr lang="en-US" sz="3200" b="1">
                  <a:effectLst>
                    <a:outerShdw blurRad="38100" dist="38100" dir="2700000" algn="tl">
                      <a:srgbClr val="FFFFFF"/>
                    </a:outerShdw>
                  </a:effectLst>
                  <a:latin typeface="Times New Roman" pitchFamily="18" charset="0"/>
                </a:rPr>
                <a:t>.</a:t>
              </a:r>
              <a:br>
                <a:rPr lang="en-US" sz="3200" b="1">
                  <a:effectLst>
                    <a:outerShdw blurRad="38100" dist="38100" dir="2700000" algn="tl">
                      <a:srgbClr val="FFFFFF"/>
                    </a:outerShdw>
                  </a:effectLst>
                  <a:latin typeface="Times New Roman" pitchFamily="18" charset="0"/>
                </a:rPr>
              </a:br>
              <a:r>
                <a:rPr lang="en-US" sz="3200" b="1">
                  <a:effectLst>
                    <a:outerShdw blurRad="38100" dist="38100" dir="2700000" algn="tl">
                      <a:srgbClr val="FFFFFF"/>
                    </a:outerShdw>
                  </a:effectLst>
                  <a:latin typeface="Times New Roman" pitchFamily="18" charset="0"/>
                </a:rPr>
                <a:t>.</a:t>
              </a:r>
            </a:p>
          </p:txBody>
        </p:sp>
        <p:sp>
          <p:nvSpPr>
            <p:cNvPr id="303115" name="Rectangle 11"/>
            <p:cNvSpPr>
              <a:spLocks noChangeArrowheads="1"/>
            </p:cNvSpPr>
            <p:nvPr/>
          </p:nvSpPr>
          <p:spPr bwMode="auto">
            <a:xfrm>
              <a:off x="1250" y="357"/>
              <a:ext cx="588" cy="256"/>
            </a:xfrm>
            <a:prstGeom prst="rect">
              <a:avLst/>
            </a:prstGeom>
            <a:solidFill>
              <a:srgbClr val="FFFF00"/>
            </a:solidFill>
            <a:ln w="12700">
              <a:solidFill>
                <a:schemeClr val="tx1"/>
              </a:solidFill>
              <a:miter lim="800000"/>
              <a:headEnd type="none" w="sm" len="sm"/>
              <a:tailEnd type="none" w="sm" len="sm"/>
            </a:ln>
            <a:effectLst/>
          </p:spPr>
          <p:txBody>
            <a:bodyPr wrap="none" anchor="ctr"/>
            <a:lstStyle/>
            <a:p>
              <a:pPr algn="ctr" eaLnBrk="0" hangingPunct="0">
                <a:lnSpc>
                  <a:spcPct val="80000"/>
                </a:lnSpc>
                <a:spcBef>
                  <a:spcPct val="50000"/>
                </a:spcBef>
              </a:pPr>
              <a:r>
                <a:rPr lang="en-US" sz="1600" b="1">
                  <a:effectLst>
                    <a:outerShdw blurRad="38100" dist="38100" dir="2700000" algn="tl">
                      <a:srgbClr val="FFFFFF"/>
                    </a:outerShdw>
                  </a:effectLst>
                  <a:latin typeface="Times New Roman" pitchFamily="18" charset="0"/>
                </a:rPr>
                <a:t>&amp;</a:t>
              </a:r>
              <a:r>
                <a:rPr lang="en-US" sz="2800" b="1">
                  <a:effectLst>
                    <a:outerShdw blurRad="38100" dist="38100" dir="2700000" algn="tl">
                      <a:srgbClr val="FFFFFF"/>
                    </a:outerShdw>
                  </a:effectLst>
                  <a:latin typeface="Times New Roman" pitchFamily="18" charset="0"/>
                </a:rPr>
                <a:t>a</a:t>
              </a:r>
              <a:endParaRPr lang="en-US" sz="2400" b="1">
                <a:effectLst>
                  <a:outerShdw blurRad="38100" dist="38100" dir="2700000" algn="tl">
                    <a:srgbClr val="FFFFFF"/>
                  </a:outerShdw>
                </a:effectLst>
                <a:latin typeface="Times New Roman" pitchFamily="18" charset="0"/>
              </a:endParaRPr>
            </a:p>
          </p:txBody>
        </p:sp>
        <p:sp>
          <p:nvSpPr>
            <p:cNvPr id="303116" name="Rectangle 12"/>
            <p:cNvSpPr>
              <a:spLocks noChangeArrowheads="1"/>
            </p:cNvSpPr>
            <p:nvPr/>
          </p:nvSpPr>
          <p:spPr bwMode="auto">
            <a:xfrm>
              <a:off x="1250" y="610"/>
              <a:ext cx="588" cy="256"/>
            </a:xfrm>
            <a:prstGeom prst="rect">
              <a:avLst/>
            </a:prstGeom>
            <a:solidFill>
              <a:srgbClr val="FFFF00"/>
            </a:solidFill>
            <a:ln w="12700">
              <a:solidFill>
                <a:schemeClr val="tx1"/>
              </a:solidFill>
              <a:miter lim="800000"/>
              <a:headEnd type="none" w="sm" len="sm"/>
              <a:tailEnd type="none" w="sm" len="sm"/>
            </a:ln>
            <a:effectLst/>
          </p:spPr>
          <p:txBody>
            <a:bodyPr wrap="none" anchor="ctr"/>
            <a:lstStyle/>
            <a:p>
              <a:pPr algn="ctr" eaLnBrk="0" hangingPunct="0">
                <a:lnSpc>
                  <a:spcPct val="80000"/>
                </a:lnSpc>
                <a:spcBef>
                  <a:spcPct val="50000"/>
                </a:spcBef>
              </a:pPr>
              <a:r>
                <a:rPr lang="en-US" sz="1600" b="1">
                  <a:effectLst>
                    <a:outerShdw blurRad="38100" dist="38100" dir="2700000" algn="tl">
                      <a:srgbClr val="FFFFFF"/>
                    </a:outerShdw>
                  </a:effectLst>
                  <a:latin typeface="Times New Roman" pitchFamily="18" charset="0"/>
                </a:rPr>
                <a:t>&amp;</a:t>
              </a:r>
              <a:r>
                <a:rPr lang="en-US" sz="2800" b="1">
                  <a:effectLst>
                    <a:outerShdw blurRad="38100" dist="38100" dir="2700000" algn="tl">
                      <a:srgbClr val="FFFFFF"/>
                    </a:outerShdw>
                  </a:effectLst>
                  <a:latin typeface="Times New Roman" pitchFamily="18" charset="0"/>
                </a:rPr>
                <a:t>x</a:t>
              </a:r>
              <a:endParaRPr lang="en-US" sz="2400" b="1">
                <a:effectLst>
                  <a:outerShdw blurRad="38100" dist="38100" dir="2700000" algn="tl">
                    <a:srgbClr val="FFFFFF"/>
                  </a:outerShdw>
                </a:effectLst>
                <a:latin typeface="Times New Roman" pitchFamily="18" charset="0"/>
              </a:endParaRPr>
            </a:p>
          </p:txBody>
        </p:sp>
        <p:sp>
          <p:nvSpPr>
            <p:cNvPr id="303117" name="Text Box 13"/>
            <p:cNvSpPr txBox="1">
              <a:spLocks noChangeArrowheads="1"/>
            </p:cNvSpPr>
            <p:nvPr/>
          </p:nvSpPr>
          <p:spPr bwMode="auto">
            <a:xfrm>
              <a:off x="881" y="372"/>
              <a:ext cx="381" cy="242"/>
            </a:xfrm>
            <a:prstGeom prst="rect">
              <a:avLst/>
            </a:prstGeom>
            <a:noFill/>
            <a:ln w="12700">
              <a:noFill/>
              <a:miter lim="800000"/>
              <a:headEnd type="none" w="sm" len="sm"/>
              <a:tailEnd type="none" w="sm" len="sm"/>
            </a:ln>
            <a:effectLst/>
          </p:spPr>
          <p:txBody>
            <a:bodyPr wrap="none">
              <a:spAutoFit/>
            </a:bodyPr>
            <a:lstStyle/>
            <a:p>
              <a:pP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A5</a:t>
              </a:r>
            </a:p>
          </p:txBody>
        </p:sp>
        <p:sp>
          <p:nvSpPr>
            <p:cNvPr id="303118" name="Text Box 14"/>
            <p:cNvSpPr txBox="1">
              <a:spLocks noChangeArrowheads="1"/>
            </p:cNvSpPr>
            <p:nvPr/>
          </p:nvSpPr>
          <p:spPr bwMode="auto">
            <a:xfrm>
              <a:off x="881" y="623"/>
              <a:ext cx="381" cy="242"/>
            </a:xfrm>
            <a:prstGeom prst="rect">
              <a:avLst/>
            </a:prstGeom>
            <a:noFill/>
            <a:ln w="12700">
              <a:noFill/>
              <a:miter lim="800000"/>
              <a:headEnd type="none" w="sm" len="sm"/>
              <a:tailEnd type="none" w="sm" len="sm"/>
            </a:ln>
            <a:effectLst/>
          </p:spPr>
          <p:txBody>
            <a:bodyPr wrap="none">
              <a:spAutoFit/>
            </a:bodyPr>
            <a:lstStyle/>
            <a:p>
              <a:pP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A6</a:t>
              </a:r>
            </a:p>
          </p:txBody>
        </p:sp>
        <p:sp>
          <p:nvSpPr>
            <p:cNvPr id="303119" name="Text Box 15"/>
            <p:cNvSpPr txBox="1">
              <a:spLocks noChangeArrowheads="1"/>
            </p:cNvSpPr>
            <p:nvPr/>
          </p:nvSpPr>
          <p:spPr bwMode="auto">
            <a:xfrm>
              <a:off x="96" y="1008"/>
              <a:ext cx="380" cy="242"/>
            </a:xfrm>
            <a:prstGeom prst="rect">
              <a:avLst/>
            </a:prstGeom>
            <a:noFill/>
            <a:ln w="12700">
              <a:noFill/>
              <a:miter lim="800000"/>
              <a:headEnd type="none" w="sm" len="sm"/>
              <a:tailEnd type="none" w="sm" len="sm"/>
            </a:ln>
            <a:effectLst/>
          </p:spPr>
          <p:txBody>
            <a:bodyPr wrap="none">
              <a:spAutoFit/>
            </a:bodyPr>
            <a:lstStyle/>
            <a:p>
              <a:pP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A5</a:t>
              </a:r>
            </a:p>
          </p:txBody>
        </p:sp>
        <p:sp>
          <p:nvSpPr>
            <p:cNvPr id="303120" name="Text Box 16"/>
            <p:cNvSpPr txBox="1">
              <a:spLocks noChangeArrowheads="1"/>
            </p:cNvSpPr>
            <p:nvPr/>
          </p:nvSpPr>
          <p:spPr bwMode="auto">
            <a:xfrm>
              <a:off x="1349" y="1014"/>
              <a:ext cx="381" cy="242"/>
            </a:xfrm>
            <a:prstGeom prst="rect">
              <a:avLst/>
            </a:prstGeom>
            <a:noFill/>
            <a:ln w="12700">
              <a:noFill/>
              <a:miter lim="800000"/>
              <a:headEnd type="none" w="sm" len="sm"/>
              <a:tailEnd type="none" w="sm" len="sm"/>
            </a:ln>
            <a:effectLst/>
          </p:spPr>
          <p:txBody>
            <a:bodyPr wrap="none">
              <a:spAutoFit/>
            </a:bodyPr>
            <a:lstStyle/>
            <a:p>
              <a:pP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A6</a:t>
              </a:r>
            </a:p>
          </p:txBody>
        </p:sp>
        <p:sp>
          <p:nvSpPr>
            <p:cNvPr id="303121" name="Line 17"/>
            <p:cNvSpPr>
              <a:spLocks noChangeShapeType="1"/>
            </p:cNvSpPr>
            <p:nvPr/>
          </p:nvSpPr>
          <p:spPr bwMode="auto">
            <a:xfrm>
              <a:off x="436" y="1123"/>
              <a:ext cx="191" cy="0"/>
            </a:xfrm>
            <a:prstGeom prst="line">
              <a:avLst/>
            </a:prstGeom>
            <a:noFill/>
            <a:ln w="28575">
              <a:solidFill>
                <a:schemeClr val="tx1"/>
              </a:solidFill>
              <a:round/>
              <a:headEnd type="none" w="sm" len="sm"/>
              <a:tailEnd type="triangle" w="med" len="med"/>
            </a:ln>
            <a:effectLst/>
          </p:spPr>
          <p:txBody>
            <a:bodyPr wrap="none" anchor="ctr"/>
            <a:lstStyle/>
            <a:p>
              <a:endParaRPr lang="en-US"/>
            </a:p>
          </p:txBody>
        </p:sp>
        <p:sp>
          <p:nvSpPr>
            <p:cNvPr id="303122" name="Line 18"/>
            <p:cNvSpPr>
              <a:spLocks noChangeShapeType="1"/>
            </p:cNvSpPr>
            <p:nvPr/>
          </p:nvSpPr>
          <p:spPr bwMode="auto">
            <a:xfrm>
              <a:off x="1667" y="1118"/>
              <a:ext cx="191" cy="0"/>
            </a:xfrm>
            <a:prstGeom prst="line">
              <a:avLst/>
            </a:prstGeom>
            <a:noFill/>
            <a:ln w="28575">
              <a:solidFill>
                <a:schemeClr val="tx1"/>
              </a:solidFill>
              <a:round/>
              <a:headEnd type="none" w="sm" len="sm"/>
              <a:tailEnd type="triangle" w="med" len="med"/>
            </a:ln>
            <a:effectLst/>
          </p:spPr>
          <p:txBody>
            <a:bodyPr wrap="none" anchor="ctr"/>
            <a:lstStyle/>
            <a:p>
              <a:endParaRPr lang="en-US"/>
            </a:p>
          </p:txBody>
        </p:sp>
      </p:grpSp>
      <p:sp>
        <p:nvSpPr>
          <p:cNvPr id="303123" name="Rectangle 19"/>
          <p:cNvSpPr>
            <a:spLocks noChangeArrowheads="1"/>
          </p:cNvSpPr>
          <p:nvPr/>
        </p:nvSpPr>
        <p:spPr bwMode="auto">
          <a:xfrm>
            <a:off x="4873625" y="1143000"/>
            <a:ext cx="4619625" cy="4876800"/>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pSp>
        <p:nvGrpSpPr>
          <p:cNvPr id="303124" name="Group 20"/>
          <p:cNvGrpSpPr>
            <a:grpSpLocks/>
          </p:cNvGrpSpPr>
          <p:nvPr/>
        </p:nvGrpSpPr>
        <p:grpSpPr bwMode="auto">
          <a:xfrm>
            <a:off x="5830888" y="1250950"/>
            <a:ext cx="2903537" cy="958850"/>
            <a:chOff x="3530" y="528"/>
            <a:chExt cx="1830" cy="604"/>
          </a:xfrm>
        </p:grpSpPr>
        <p:sp>
          <p:nvSpPr>
            <p:cNvPr id="303125" name="Rectangle 21"/>
            <p:cNvSpPr>
              <a:spLocks noChangeArrowheads="1"/>
            </p:cNvSpPr>
            <p:nvPr/>
          </p:nvSpPr>
          <p:spPr bwMode="auto">
            <a:xfrm>
              <a:off x="3530" y="720"/>
              <a:ext cx="550" cy="224"/>
            </a:xfrm>
            <a:prstGeom prst="rect">
              <a:avLst/>
            </a:prstGeom>
            <a:noFill/>
            <a:ln w="9525">
              <a:noFill/>
              <a:miter lim="800000"/>
              <a:headEnd/>
              <a:tailEnd/>
            </a:ln>
            <a:effectLst/>
          </p:spPr>
          <p:txBody>
            <a:bodyPr lIns="111125" tIns="55562" rIns="111125" bIns="55562">
              <a:spAutoFit/>
            </a:bodyPr>
            <a:lstStyle/>
            <a:p>
              <a:pPr defTabSz="1316038" eaLnBrk="0" hangingPunct="0">
                <a:lnSpc>
                  <a:spcPct val="80000"/>
                </a:lnSpc>
                <a:spcBef>
                  <a:spcPct val="50000"/>
                </a:spcBef>
              </a:pPr>
              <a:r>
                <a:rPr lang="en-US" sz="2000" b="1">
                  <a:effectLst>
                    <a:outerShdw blurRad="38100" dist="38100" dir="2700000" algn="tl">
                      <a:srgbClr val="C0C0C0"/>
                    </a:outerShdw>
                  </a:effectLst>
                  <a:latin typeface="Times New Roman" pitchFamily="18" charset="0"/>
                </a:rPr>
                <a:t>Y   =</a:t>
              </a:r>
            </a:p>
          </p:txBody>
        </p:sp>
        <p:sp>
          <p:nvSpPr>
            <p:cNvPr id="303126" name="Rectangle 22"/>
            <p:cNvSpPr>
              <a:spLocks noChangeArrowheads="1"/>
            </p:cNvSpPr>
            <p:nvPr/>
          </p:nvSpPr>
          <p:spPr bwMode="auto">
            <a:xfrm>
              <a:off x="4059" y="528"/>
              <a:ext cx="370" cy="193"/>
            </a:xfrm>
            <a:prstGeom prst="rect">
              <a:avLst/>
            </a:prstGeom>
            <a:noFill/>
            <a:ln w="9525">
              <a:noFill/>
              <a:miter lim="800000"/>
              <a:headEnd/>
              <a:tailEnd/>
            </a:ln>
            <a:effectLst/>
          </p:spPr>
          <p:txBody>
            <a:bodyPr lIns="111125" tIns="55562" rIns="111125" bIns="55562">
              <a:spAutoFit/>
            </a:bodyPr>
            <a:lstStyle/>
            <a:p>
              <a:pPr algn="ctr" defTabSz="1316038" eaLnBrk="0" hangingPunct="0">
                <a:lnSpc>
                  <a:spcPct val="80000"/>
                </a:lnSpc>
                <a:spcBef>
                  <a:spcPct val="50000"/>
                </a:spcBef>
              </a:pPr>
              <a:r>
                <a:rPr lang="en-US" sz="1600" b="1">
                  <a:effectLst>
                    <a:outerShdw blurRad="38100" dist="38100" dir="2700000" algn="tl">
                      <a:srgbClr val="C0C0C0"/>
                    </a:outerShdw>
                  </a:effectLst>
                  <a:latin typeface="Times New Roman" pitchFamily="18" charset="0"/>
                </a:rPr>
                <a:t>40</a:t>
              </a:r>
            </a:p>
          </p:txBody>
        </p:sp>
        <p:sp>
          <p:nvSpPr>
            <p:cNvPr id="303127" name="Rectangle 23"/>
            <p:cNvSpPr>
              <a:spLocks noChangeArrowheads="1"/>
            </p:cNvSpPr>
            <p:nvPr/>
          </p:nvSpPr>
          <p:spPr bwMode="auto">
            <a:xfrm>
              <a:off x="3855" y="717"/>
              <a:ext cx="1505" cy="254"/>
            </a:xfrm>
            <a:prstGeom prst="rect">
              <a:avLst/>
            </a:prstGeom>
            <a:noFill/>
            <a:ln w="9525">
              <a:noFill/>
              <a:miter lim="800000"/>
              <a:headEnd/>
              <a:tailEnd/>
            </a:ln>
            <a:effectLst/>
          </p:spPr>
          <p:txBody>
            <a:bodyPr lIns="111125" tIns="55562" rIns="111125" bIns="55562">
              <a:spAutoFit/>
            </a:bodyPr>
            <a:lstStyle/>
            <a:p>
              <a:pPr algn="ctr" defTabSz="1316038" eaLnBrk="0" hangingPunct="0">
                <a:lnSpc>
                  <a:spcPct val="80000"/>
                </a:lnSpc>
                <a:spcBef>
                  <a:spcPct val="50000"/>
                </a:spcBef>
                <a:buClr>
                  <a:schemeClr val="tx1"/>
                </a:buClr>
                <a:buSzPct val="105000"/>
                <a:buFont typeface="Symbol" pitchFamily="18" charset="2"/>
                <a:buChar char="å"/>
              </a:pPr>
              <a:r>
                <a:rPr lang="en-US" sz="2400" b="1">
                  <a:effectLst>
                    <a:outerShdw blurRad="38100" dist="38100" dir="2700000" algn="tl">
                      <a:srgbClr val="C0C0C0"/>
                    </a:outerShdw>
                  </a:effectLst>
                  <a:latin typeface="Times New Roman" pitchFamily="18" charset="0"/>
                </a:rPr>
                <a:t>    a</a:t>
              </a:r>
              <a:r>
                <a:rPr lang="en-US" sz="2400" b="1" baseline="-25000">
                  <a:effectLst>
                    <a:outerShdw blurRad="38100" dist="38100" dir="2700000" algn="tl">
                      <a:srgbClr val="C0C0C0"/>
                    </a:outerShdw>
                  </a:effectLst>
                  <a:latin typeface="Times New Roman" pitchFamily="18" charset="0"/>
                </a:rPr>
                <a:t>n</a:t>
              </a:r>
              <a:r>
                <a:rPr lang="en-US" sz="2400" b="1">
                  <a:effectLst>
                    <a:outerShdw blurRad="38100" dist="38100" dir="2700000" algn="tl">
                      <a:srgbClr val="C0C0C0"/>
                    </a:outerShdw>
                  </a:effectLst>
                  <a:latin typeface="Times New Roman" pitchFamily="18" charset="0"/>
                </a:rPr>
                <a:t>    x</a:t>
              </a:r>
              <a:r>
                <a:rPr lang="en-US" sz="2400" b="1" baseline="-25000">
                  <a:effectLst>
                    <a:outerShdw blurRad="38100" dist="38100" dir="2700000" algn="tl">
                      <a:srgbClr val="C0C0C0"/>
                    </a:outerShdw>
                  </a:effectLst>
                  <a:latin typeface="Times New Roman" pitchFamily="18" charset="0"/>
                </a:rPr>
                <a:t>n</a:t>
              </a:r>
            </a:p>
          </p:txBody>
        </p:sp>
        <p:sp>
          <p:nvSpPr>
            <p:cNvPr id="303128" name="Rectangle 24"/>
            <p:cNvSpPr>
              <a:spLocks noChangeArrowheads="1"/>
            </p:cNvSpPr>
            <p:nvPr/>
          </p:nvSpPr>
          <p:spPr bwMode="auto">
            <a:xfrm>
              <a:off x="3558" y="939"/>
              <a:ext cx="1376" cy="193"/>
            </a:xfrm>
            <a:prstGeom prst="rect">
              <a:avLst/>
            </a:prstGeom>
            <a:noFill/>
            <a:ln w="9525">
              <a:noFill/>
              <a:miter lim="800000"/>
              <a:headEnd/>
              <a:tailEnd/>
            </a:ln>
            <a:effectLst/>
          </p:spPr>
          <p:txBody>
            <a:bodyPr lIns="111125" tIns="55562" rIns="111125" bIns="55562">
              <a:spAutoFit/>
            </a:bodyPr>
            <a:lstStyle/>
            <a:p>
              <a:pPr algn="ctr" defTabSz="1316038" eaLnBrk="0" hangingPunct="0">
                <a:lnSpc>
                  <a:spcPct val="80000"/>
                </a:lnSpc>
                <a:spcBef>
                  <a:spcPct val="50000"/>
                </a:spcBef>
              </a:pPr>
              <a:r>
                <a:rPr lang="en-US" sz="1600" b="1">
                  <a:effectLst>
                    <a:outerShdw blurRad="38100" dist="38100" dir="2700000" algn="tl">
                      <a:srgbClr val="C0C0C0"/>
                    </a:outerShdw>
                  </a:effectLst>
                  <a:latin typeface="Times New Roman" pitchFamily="18" charset="0"/>
                </a:rPr>
                <a:t>n  =  1</a:t>
              </a:r>
            </a:p>
          </p:txBody>
        </p:sp>
        <p:sp>
          <p:nvSpPr>
            <p:cNvPr id="303129" name="Rectangle 25"/>
            <p:cNvSpPr>
              <a:spLocks noChangeArrowheads="1"/>
            </p:cNvSpPr>
            <p:nvPr/>
          </p:nvSpPr>
          <p:spPr bwMode="auto">
            <a:xfrm>
              <a:off x="4650" y="742"/>
              <a:ext cx="230" cy="242"/>
            </a:xfrm>
            <a:prstGeom prst="rect">
              <a:avLst/>
            </a:prstGeom>
            <a:noFill/>
            <a:ln w="9525">
              <a:noFill/>
              <a:miter lim="800000"/>
              <a:headEnd/>
              <a:tailEnd/>
            </a:ln>
            <a:effectLst/>
          </p:spPr>
          <p:txBody>
            <a:bodyPr wrap="none" lIns="92075" tIns="46038" rIns="92075" bIns="46038">
              <a:spAutoFit/>
            </a:bodyPr>
            <a:lstStyle/>
            <a:p>
              <a:pP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t>
              </a:r>
            </a:p>
          </p:txBody>
        </p:sp>
      </p:grpSp>
      <p:sp>
        <p:nvSpPr>
          <p:cNvPr id="303130" name="Rectangle 26"/>
          <p:cNvSpPr>
            <a:spLocks noChangeArrowheads="1"/>
          </p:cNvSpPr>
          <p:nvPr/>
        </p:nvSpPr>
        <p:spPr bwMode="auto">
          <a:xfrm>
            <a:off x="4819650" y="2674938"/>
            <a:ext cx="4343400" cy="2811462"/>
          </a:xfrm>
          <a:prstGeom prst="rect">
            <a:avLst/>
          </a:prstGeom>
          <a:noFill/>
          <a:ln w="9525">
            <a:noFill/>
            <a:miter lim="800000"/>
            <a:headEnd/>
            <a:tailEnd/>
          </a:ln>
          <a:effectLst/>
        </p:spPr>
        <p:txBody>
          <a:bodyPr lIns="92075" tIns="46038" rIns="92075" bIns="46038">
            <a:spAutoFit/>
          </a:bodyPr>
          <a:lstStyle/>
          <a:p>
            <a:pPr eaLnBrk="0" hangingPunct="0">
              <a:lnSpc>
                <a:spcPct val="80000"/>
              </a:lnSpc>
              <a:spcBef>
                <a:spcPct val="50000"/>
              </a:spcBef>
            </a:pPr>
            <a:r>
              <a:rPr lang="en-US" b="1">
                <a:solidFill>
                  <a:schemeClr val="tx2"/>
                </a:solidFill>
                <a:effectLst>
                  <a:outerShdw blurRad="38100" dist="38100" dir="2700000" algn="tl">
                    <a:srgbClr val="C0C0C0"/>
                  </a:outerShdw>
                </a:effectLst>
                <a:latin typeface="Times New Roman" pitchFamily="18" charset="0"/>
              </a:rPr>
              <a:t>	</a:t>
            </a:r>
            <a:r>
              <a:rPr lang="en-US">
                <a:effectLst>
                  <a:outerShdw blurRad="38100" dist="38100" dir="2700000" algn="tl">
                    <a:srgbClr val="C0C0C0"/>
                  </a:outerShdw>
                </a:effectLst>
                <a:latin typeface="Times New Roman" pitchFamily="18" charset="0"/>
              </a:rPr>
              <a:t>MVK	.S	40, A2</a:t>
            </a:r>
          </a:p>
          <a:p>
            <a:pPr eaLnBrk="0" hangingPunct="0">
              <a:lnSpc>
                <a:spcPct val="80000"/>
              </a:lnSpc>
              <a:spcBef>
                <a:spcPct val="50000"/>
              </a:spcBef>
            </a:pPr>
            <a:r>
              <a:rPr lang="en-US">
                <a:effectLst>
                  <a:outerShdw blurRad="38100" dist="38100" dir="2700000" algn="tl">
                    <a:srgbClr val="C0C0C0"/>
                  </a:outerShdw>
                </a:effectLst>
                <a:latin typeface="Times New Roman" pitchFamily="18" charset="0"/>
              </a:rPr>
              <a:t>loop:	LDH	.D	*A5++, A0</a:t>
            </a:r>
          </a:p>
          <a:p>
            <a:pPr eaLnBrk="0" hangingPunct="0">
              <a:lnSpc>
                <a:spcPct val="80000"/>
              </a:lnSpc>
              <a:spcBef>
                <a:spcPct val="50000"/>
              </a:spcBef>
            </a:pPr>
            <a:r>
              <a:rPr lang="en-US">
                <a:effectLst>
                  <a:outerShdw blurRad="38100" dist="38100" dir="2700000" algn="tl">
                    <a:srgbClr val="C0C0C0"/>
                  </a:outerShdw>
                </a:effectLst>
                <a:latin typeface="Times New Roman" pitchFamily="18" charset="0"/>
              </a:rPr>
              <a:t>	LDH	.D	*A6++, A1</a:t>
            </a:r>
          </a:p>
          <a:p>
            <a:pPr eaLnBrk="0" hangingPunct="0">
              <a:lnSpc>
                <a:spcPct val="80000"/>
              </a:lnSpc>
              <a:spcBef>
                <a:spcPct val="50000"/>
              </a:spcBef>
            </a:pPr>
            <a:r>
              <a:rPr lang="en-US">
                <a:effectLst>
                  <a:outerShdw blurRad="38100" dist="38100" dir="2700000" algn="tl">
                    <a:srgbClr val="C0C0C0"/>
                  </a:outerShdw>
                </a:effectLst>
                <a:latin typeface="Times New Roman" pitchFamily="18" charset="0"/>
              </a:rPr>
              <a:t>	MPY	.M	A0, A1, A3</a:t>
            </a:r>
          </a:p>
          <a:p>
            <a:pPr eaLnBrk="0" hangingPunct="0">
              <a:lnSpc>
                <a:spcPct val="80000"/>
              </a:lnSpc>
              <a:spcBef>
                <a:spcPct val="50000"/>
              </a:spcBef>
            </a:pPr>
            <a:r>
              <a:rPr lang="en-US">
                <a:effectLst>
                  <a:outerShdw blurRad="38100" dist="38100" dir="2700000" algn="tl">
                    <a:srgbClr val="C0C0C0"/>
                  </a:outerShdw>
                </a:effectLst>
                <a:latin typeface="Times New Roman" pitchFamily="18" charset="0"/>
              </a:rPr>
              <a:t>	ADD	.L	A4, A3, A4</a:t>
            </a:r>
          </a:p>
          <a:p>
            <a:pPr eaLnBrk="0" hangingPunct="0">
              <a:lnSpc>
                <a:spcPct val="80000"/>
              </a:lnSpc>
              <a:spcBef>
                <a:spcPct val="50000"/>
              </a:spcBef>
            </a:pPr>
            <a:r>
              <a:rPr lang="en-US">
                <a:effectLst>
                  <a:outerShdw blurRad="38100" dist="38100" dir="2700000" algn="tl">
                    <a:srgbClr val="C0C0C0"/>
                  </a:outerShdw>
                </a:effectLst>
                <a:latin typeface="Times New Roman" pitchFamily="18" charset="0"/>
              </a:rPr>
              <a:t>	SUB	.L	A2, 1, A2</a:t>
            </a:r>
          </a:p>
          <a:p>
            <a:pPr eaLnBrk="0" hangingPunct="0">
              <a:lnSpc>
                <a:spcPct val="80000"/>
              </a:lnSpc>
              <a:spcBef>
                <a:spcPct val="50000"/>
              </a:spcBef>
            </a:pPr>
            <a:r>
              <a:rPr lang="en-US">
                <a:effectLst>
                  <a:outerShdw blurRad="38100" dist="38100" dir="2700000" algn="tl">
                    <a:srgbClr val="C0C0C0"/>
                  </a:outerShdw>
                </a:effectLst>
                <a:latin typeface="Times New Roman" pitchFamily="18" charset="0"/>
              </a:rPr>
              <a:t>    [A2] 	B	.S	loop</a:t>
            </a:r>
          </a:p>
          <a:p>
            <a:pPr eaLnBrk="0" hangingPunct="0">
              <a:lnSpc>
                <a:spcPct val="80000"/>
              </a:lnSpc>
              <a:spcBef>
                <a:spcPct val="50000"/>
              </a:spcBef>
            </a:pPr>
            <a:r>
              <a:rPr lang="en-US">
                <a:effectLst>
                  <a:outerShdw blurRad="38100" dist="38100" dir="2700000" algn="tl">
                    <a:srgbClr val="C0C0C0"/>
                  </a:outerShdw>
                </a:effectLst>
                <a:latin typeface="Times New Roman" pitchFamily="18" charset="0"/>
              </a:rPr>
              <a:t>	STH	.D	A4, *A7</a:t>
            </a:r>
            <a:endParaRPr lang="en-US" b="1">
              <a:solidFill>
                <a:schemeClr val="tx2"/>
              </a:solidFill>
              <a:effectLst>
                <a:outerShdw blurRad="38100" dist="38100" dir="2700000" algn="tl">
                  <a:srgbClr val="C0C0C0"/>
                </a:outerShdw>
              </a:effectLst>
              <a:latin typeface="Times New Roman" pitchFamily="18" charset="0"/>
            </a:endParaRPr>
          </a:p>
        </p:txBody>
      </p:sp>
      <p:sp>
        <p:nvSpPr>
          <p:cNvPr id="303131" name="Rectangle 27"/>
          <p:cNvSpPr>
            <a:spLocks noGrp="1" noChangeArrowheads="1"/>
          </p:cNvSpPr>
          <p:nvPr>
            <p:ph type="title"/>
          </p:nvPr>
        </p:nvSpPr>
        <p:spPr>
          <a:xfrm>
            <a:off x="825500" y="0"/>
            <a:ext cx="9066213" cy="762000"/>
          </a:xfrm>
          <a:noFill/>
          <a:ln/>
        </p:spPr>
        <p:txBody>
          <a:bodyPr lIns="46038" tIns="46038" rIns="46038" bIns="46038"/>
          <a:lstStyle/>
          <a:p>
            <a:r>
              <a:rPr lang="en-US"/>
              <a:t>Using Arrays ...</a:t>
            </a:r>
          </a:p>
        </p:txBody>
      </p:sp>
      <p:sp>
        <p:nvSpPr>
          <p:cNvPr id="303132" name="Text Box 28"/>
          <p:cNvSpPr txBox="1">
            <a:spLocks noChangeArrowheads="1"/>
          </p:cNvSpPr>
          <p:nvPr/>
        </p:nvSpPr>
        <p:spPr bwMode="auto">
          <a:xfrm>
            <a:off x="568325" y="3902075"/>
            <a:ext cx="4381500" cy="384175"/>
          </a:xfrm>
          <a:prstGeom prst="rect">
            <a:avLst/>
          </a:prstGeom>
          <a:noFill/>
          <a:ln w="12700">
            <a:noFill/>
            <a:miter lim="800000"/>
            <a:headEnd type="none" w="sm" len="sm"/>
            <a:tailEnd type="none" w="sm" len="sm"/>
          </a:ln>
          <a:effectLst/>
        </p:spPr>
        <p:txBody>
          <a:bodyPr wrap="none">
            <a:spAutoFit/>
          </a:bodyPr>
          <a:lstStyle/>
          <a:p>
            <a:pP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After first loop, A4 contains...</a:t>
            </a:r>
          </a:p>
        </p:txBody>
      </p:sp>
      <p:sp>
        <p:nvSpPr>
          <p:cNvPr id="303133" name="Rectangle 29"/>
          <p:cNvSpPr>
            <a:spLocks noChangeArrowheads="1"/>
          </p:cNvSpPr>
          <p:nvPr/>
        </p:nvSpPr>
        <p:spPr bwMode="auto">
          <a:xfrm>
            <a:off x="1692275" y="4365625"/>
            <a:ext cx="1520825" cy="446088"/>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pPr algn="ctr" eaLnBrk="0" hangingPunct="0">
              <a:lnSpc>
                <a:spcPct val="50000"/>
              </a:lnSpc>
              <a:spcBef>
                <a:spcPct val="50000"/>
              </a:spcBef>
            </a:pPr>
            <a:r>
              <a:rPr lang="en-US" sz="2800" b="1">
                <a:effectLst>
                  <a:outerShdw blurRad="38100" dist="38100" dir="2700000" algn="tl">
                    <a:srgbClr val="FFFFFF"/>
                  </a:outerShdw>
                </a:effectLst>
                <a:latin typeface="Times New Roman" pitchFamily="18" charset="0"/>
              </a:rPr>
              <a:t>a</a:t>
            </a:r>
            <a:r>
              <a:rPr lang="en-US" sz="2800" b="1" baseline="-25000">
                <a:effectLst>
                  <a:outerShdw blurRad="38100" dist="38100" dir="2700000" algn="tl">
                    <a:srgbClr val="FFFFFF"/>
                  </a:outerShdw>
                </a:effectLst>
                <a:latin typeface="Times New Roman" pitchFamily="18" charset="0"/>
              </a:rPr>
              <a:t>0</a:t>
            </a:r>
            <a:r>
              <a:rPr lang="en-US" sz="2400" b="1">
                <a:effectLst>
                  <a:outerShdw blurRad="38100" dist="38100" dir="2700000" algn="tl">
                    <a:srgbClr val="FFFFFF"/>
                  </a:outerShdw>
                </a:effectLst>
                <a:latin typeface="Times New Roman" pitchFamily="18" charset="0"/>
              </a:rPr>
              <a:t> * </a:t>
            </a:r>
            <a:r>
              <a:rPr lang="en-US" sz="2800" b="1">
                <a:effectLst>
                  <a:outerShdw blurRad="38100" dist="38100" dir="2700000" algn="tl">
                    <a:srgbClr val="FFFFFF"/>
                  </a:outerShdw>
                </a:effectLst>
                <a:latin typeface="Times New Roman" pitchFamily="18" charset="0"/>
              </a:rPr>
              <a:t>x</a:t>
            </a:r>
            <a:r>
              <a:rPr lang="en-US" sz="2800" b="1" baseline="-25000">
                <a:effectLst>
                  <a:outerShdw blurRad="38100" dist="38100" dir="2700000" algn="tl">
                    <a:srgbClr val="FFFFFF"/>
                  </a:outerShdw>
                </a:effectLst>
                <a:latin typeface="Times New Roman" pitchFamily="18" charset="0"/>
              </a:rPr>
              <a:t>0</a:t>
            </a:r>
          </a:p>
        </p:txBody>
      </p:sp>
      <p:grpSp>
        <p:nvGrpSpPr>
          <p:cNvPr id="303134" name="Group 30"/>
          <p:cNvGrpSpPr>
            <a:grpSpLocks/>
          </p:cNvGrpSpPr>
          <p:nvPr/>
        </p:nvGrpSpPr>
        <p:grpSpPr bwMode="auto">
          <a:xfrm>
            <a:off x="466725" y="2119313"/>
            <a:ext cx="2511425" cy="1020762"/>
            <a:chOff x="198" y="1239"/>
            <a:chExt cx="1582" cy="643"/>
          </a:xfrm>
        </p:grpSpPr>
        <p:sp>
          <p:nvSpPr>
            <p:cNvPr id="303135" name="Line 31"/>
            <p:cNvSpPr>
              <a:spLocks noChangeShapeType="1"/>
            </p:cNvSpPr>
            <p:nvPr/>
          </p:nvSpPr>
          <p:spPr bwMode="auto">
            <a:xfrm>
              <a:off x="538" y="1239"/>
              <a:ext cx="0" cy="638"/>
            </a:xfrm>
            <a:prstGeom prst="line">
              <a:avLst/>
            </a:prstGeom>
            <a:noFill/>
            <a:ln w="38100">
              <a:solidFill>
                <a:schemeClr val="tx2"/>
              </a:solidFill>
              <a:round/>
              <a:headEnd/>
              <a:tailEnd type="triangle" w="med" len="med"/>
            </a:ln>
            <a:effectLst/>
          </p:spPr>
          <p:txBody>
            <a:bodyPr wrap="none" anchor="ctr"/>
            <a:lstStyle/>
            <a:p>
              <a:endParaRPr lang="en-US"/>
            </a:p>
          </p:txBody>
        </p:sp>
        <p:sp>
          <p:nvSpPr>
            <p:cNvPr id="303136" name="Line 32"/>
            <p:cNvSpPr>
              <a:spLocks noChangeShapeType="1"/>
            </p:cNvSpPr>
            <p:nvPr/>
          </p:nvSpPr>
          <p:spPr bwMode="auto">
            <a:xfrm>
              <a:off x="1778" y="1244"/>
              <a:ext cx="0" cy="638"/>
            </a:xfrm>
            <a:prstGeom prst="line">
              <a:avLst/>
            </a:prstGeom>
            <a:noFill/>
            <a:ln w="38100">
              <a:solidFill>
                <a:schemeClr val="tx2"/>
              </a:solidFill>
              <a:round/>
              <a:headEnd/>
              <a:tailEnd type="triangle" w="med" len="med"/>
            </a:ln>
            <a:effectLst/>
          </p:spPr>
          <p:txBody>
            <a:bodyPr wrap="none" anchor="ctr"/>
            <a:lstStyle/>
            <a:p>
              <a:endParaRPr lang="en-US"/>
            </a:p>
          </p:txBody>
        </p:sp>
        <p:sp>
          <p:nvSpPr>
            <p:cNvPr id="303137" name="Text Box 33"/>
            <p:cNvSpPr txBox="1">
              <a:spLocks noChangeArrowheads="1"/>
            </p:cNvSpPr>
            <p:nvPr/>
          </p:nvSpPr>
          <p:spPr bwMode="auto">
            <a:xfrm>
              <a:off x="198" y="1330"/>
              <a:ext cx="362" cy="242"/>
            </a:xfrm>
            <a:prstGeom prst="rect">
              <a:avLst/>
            </a:prstGeom>
            <a:noFill/>
            <a:ln w="12700">
              <a:noFill/>
              <a:miter lim="800000"/>
              <a:headEnd type="none" w="sm" len="sm"/>
              <a:tailEnd type="none" w="sm" len="sm"/>
            </a:ln>
            <a:effectLst/>
          </p:spPr>
          <p:txBody>
            <a:bodyPr wrap="none">
              <a:spAutoFit/>
            </a:bodyPr>
            <a:lstStyle/>
            <a:p>
              <a:pPr eaLnBrk="0" hangingPunct="0">
                <a:lnSpc>
                  <a:spcPct val="80000"/>
                </a:lnSpc>
                <a:spcBef>
                  <a:spcPct val="50000"/>
                </a:spcBef>
              </a:pPr>
              <a:r>
                <a:rPr lang="en-US" sz="2400" b="1">
                  <a:solidFill>
                    <a:schemeClr val="tx2"/>
                  </a:solidFill>
                  <a:effectLst>
                    <a:outerShdw blurRad="38100" dist="38100" dir="2700000" algn="tl">
                      <a:srgbClr val="C0C0C0"/>
                    </a:outerShdw>
                  </a:effectLst>
                  <a:latin typeface="Times New Roman" pitchFamily="18" charset="0"/>
                </a:rPr>
                <a:t>++</a:t>
              </a:r>
            </a:p>
          </p:txBody>
        </p:sp>
        <p:sp>
          <p:nvSpPr>
            <p:cNvPr id="303138" name="Text Box 34"/>
            <p:cNvSpPr txBox="1">
              <a:spLocks noChangeArrowheads="1"/>
            </p:cNvSpPr>
            <p:nvPr/>
          </p:nvSpPr>
          <p:spPr bwMode="auto">
            <a:xfrm>
              <a:off x="1418" y="1324"/>
              <a:ext cx="362" cy="242"/>
            </a:xfrm>
            <a:prstGeom prst="rect">
              <a:avLst/>
            </a:prstGeom>
            <a:noFill/>
            <a:ln w="12700">
              <a:noFill/>
              <a:miter lim="800000"/>
              <a:headEnd type="none" w="sm" len="sm"/>
              <a:tailEnd type="none" w="sm" len="sm"/>
            </a:ln>
            <a:effectLst/>
          </p:spPr>
          <p:txBody>
            <a:bodyPr wrap="none">
              <a:spAutoFit/>
            </a:bodyPr>
            <a:lstStyle/>
            <a:p>
              <a:pPr eaLnBrk="0" hangingPunct="0">
                <a:lnSpc>
                  <a:spcPct val="80000"/>
                </a:lnSpc>
                <a:spcBef>
                  <a:spcPct val="50000"/>
                </a:spcBef>
              </a:pPr>
              <a:r>
                <a:rPr lang="en-US" sz="2400" b="1">
                  <a:solidFill>
                    <a:schemeClr val="tx2"/>
                  </a:solidFill>
                  <a:effectLst>
                    <a:outerShdw blurRad="38100" dist="38100" dir="2700000" algn="tl">
                      <a:srgbClr val="C0C0C0"/>
                    </a:outerShdw>
                  </a:effectLst>
                  <a:latin typeface="Times New Roman" pitchFamily="18" charset="0"/>
                </a:rPr>
                <a:t>++</a:t>
              </a:r>
            </a:p>
          </p:txBody>
        </p:sp>
      </p:grpSp>
      <p:sp>
        <p:nvSpPr>
          <p:cNvPr id="303139" name="Text Box 35"/>
          <p:cNvSpPr txBox="1">
            <a:spLocks noChangeArrowheads="1"/>
          </p:cNvSpPr>
          <p:nvPr/>
        </p:nvSpPr>
        <p:spPr bwMode="auto">
          <a:xfrm>
            <a:off x="609600" y="5081588"/>
            <a:ext cx="3935413" cy="774700"/>
          </a:xfrm>
          <a:prstGeom prst="rect">
            <a:avLst/>
          </a:prstGeom>
          <a:noFill/>
          <a:ln w="12700">
            <a:noFill/>
            <a:miter lim="800000"/>
            <a:headEnd type="none" w="sm" len="sm"/>
            <a:tailEnd type="none" w="sm" len="sm"/>
          </a:ln>
          <a:effectLst/>
        </p:spPr>
        <p:txBody>
          <a:bodyPr wrap="none">
            <a:spAutoFit/>
          </a:bodyPr>
          <a:lstStyle/>
          <a:p>
            <a:pP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How do you access </a:t>
            </a:r>
            <a:r>
              <a:rPr lang="en-US" sz="2800" b="1">
                <a:effectLst>
                  <a:outerShdw blurRad="38100" dist="38100" dir="2700000" algn="tl">
                    <a:srgbClr val="C0C0C0"/>
                  </a:outerShdw>
                </a:effectLst>
                <a:latin typeface="Times New Roman" pitchFamily="18" charset="0"/>
              </a:rPr>
              <a:t>a</a:t>
            </a:r>
            <a:r>
              <a:rPr lang="en-US" sz="2800" b="1" baseline="-25000">
                <a:effectLst>
                  <a:outerShdw blurRad="38100" dist="38100" dir="2700000" algn="tl">
                    <a:srgbClr val="C0C0C0"/>
                  </a:outerShdw>
                </a:effectLst>
                <a:latin typeface="Times New Roman" pitchFamily="18" charset="0"/>
              </a:rPr>
              <a:t>1</a:t>
            </a:r>
            <a:r>
              <a:rPr lang="en-US" sz="2400" b="1">
                <a:effectLst>
                  <a:outerShdw blurRad="38100" dist="38100" dir="2700000" algn="tl">
                    <a:srgbClr val="C0C0C0"/>
                  </a:outerShdw>
                </a:effectLst>
                <a:latin typeface="Times New Roman" pitchFamily="18" charset="0"/>
              </a:rPr>
              <a:t> and </a:t>
            </a:r>
            <a:br>
              <a:rPr lang="en-US" sz="2400" b="1">
                <a:effectLst>
                  <a:outerShdw blurRad="38100" dist="38100" dir="2700000" algn="tl">
                    <a:srgbClr val="C0C0C0"/>
                  </a:outerShdw>
                </a:effectLst>
                <a:latin typeface="Times New Roman" pitchFamily="18" charset="0"/>
              </a:rPr>
            </a:br>
            <a:r>
              <a:rPr lang="en-US" sz="2400" b="1">
                <a:effectLst>
                  <a:outerShdw blurRad="38100" dist="38100" dir="2700000" algn="tl">
                    <a:srgbClr val="C0C0C0"/>
                  </a:outerShdw>
                </a:effectLst>
                <a:latin typeface="Times New Roman" pitchFamily="18" charset="0"/>
              </a:rPr>
              <a:t> </a:t>
            </a:r>
            <a:r>
              <a:rPr lang="en-US" sz="2800" b="1">
                <a:effectLst>
                  <a:outerShdw blurRad="38100" dist="38100" dir="2700000" algn="tl">
                    <a:srgbClr val="C0C0C0"/>
                  </a:outerShdw>
                </a:effectLst>
                <a:latin typeface="Times New Roman" pitchFamily="18" charset="0"/>
              </a:rPr>
              <a:t>x</a:t>
            </a:r>
            <a:r>
              <a:rPr lang="en-US" sz="2800" b="1" baseline="-25000">
                <a:effectLst>
                  <a:outerShdw blurRad="38100" dist="38100" dir="2700000" algn="tl">
                    <a:srgbClr val="C0C0C0"/>
                  </a:outerShdw>
                </a:effectLst>
                <a:latin typeface="Times New Roman" pitchFamily="18" charset="0"/>
              </a:rPr>
              <a:t>1</a:t>
            </a:r>
            <a:r>
              <a:rPr lang="en-US" sz="2400" b="1">
                <a:effectLst>
                  <a:outerShdw blurRad="38100" dist="38100" dir="2700000" algn="tl">
                    <a:srgbClr val="C0C0C0"/>
                  </a:outerShdw>
                </a:effectLst>
                <a:latin typeface="Times New Roman" pitchFamily="18" charset="0"/>
              </a:rPr>
              <a:t> on the second loop?</a:t>
            </a:r>
          </a:p>
        </p:txBody>
      </p:sp>
      <p:sp>
        <p:nvSpPr>
          <p:cNvPr id="303140" name="Text Box 36"/>
          <p:cNvSpPr txBox="1">
            <a:spLocks noChangeArrowheads="1"/>
          </p:cNvSpPr>
          <p:nvPr/>
        </p:nvSpPr>
        <p:spPr bwMode="auto">
          <a:xfrm>
            <a:off x="604838" y="5910263"/>
            <a:ext cx="3694112" cy="676275"/>
          </a:xfrm>
          <a:prstGeom prst="rect">
            <a:avLst/>
          </a:prstGeom>
          <a:noFill/>
          <a:ln w="12700">
            <a:noFill/>
            <a:miter lim="800000"/>
            <a:headEnd type="none" w="sm" len="sm"/>
            <a:tailEnd type="none" w="sm" len="sm"/>
          </a:ln>
          <a:effectLst/>
        </p:spPr>
        <p:txBody>
          <a:bodyPr wrap="none">
            <a:spAutoFit/>
          </a:bodyPr>
          <a:lstStyle/>
          <a:p>
            <a:pPr eaLnBrk="0" hangingPunct="0">
              <a:lnSpc>
                <a:spcPct val="80000"/>
              </a:lnSpc>
              <a:spcBef>
                <a:spcPct val="50000"/>
              </a:spcBef>
            </a:pPr>
            <a:r>
              <a:rPr lang="en-US" sz="2400" b="1">
                <a:solidFill>
                  <a:schemeClr val="tx2"/>
                </a:solidFill>
                <a:effectLst>
                  <a:outerShdw blurRad="38100" dist="38100" dir="2700000" algn="tl">
                    <a:srgbClr val="C0C0C0"/>
                  </a:outerShdw>
                </a:effectLst>
                <a:latin typeface="Times New Roman" pitchFamily="18" charset="0"/>
              </a:rPr>
              <a:t>LDH	.D	*A5++, A0</a:t>
            </a:r>
            <a:br>
              <a:rPr lang="en-US" sz="2400" b="1">
                <a:solidFill>
                  <a:schemeClr val="tx2"/>
                </a:solidFill>
                <a:effectLst>
                  <a:outerShdw blurRad="38100" dist="38100" dir="2700000" algn="tl">
                    <a:srgbClr val="C0C0C0"/>
                  </a:outerShdw>
                </a:effectLst>
                <a:latin typeface="Times New Roman" pitchFamily="18" charset="0"/>
              </a:rPr>
            </a:br>
            <a:r>
              <a:rPr lang="en-US" sz="2400" b="1">
                <a:solidFill>
                  <a:schemeClr val="tx2"/>
                </a:solidFill>
                <a:effectLst>
                  <a:outerShdw blurRad="38100" dist="38100" dir="2700000" algn="tl">
                    <a:srgbClr val="C0C0C0"/>
                  </a:outerShdw>
                </a:effectLst>
                <a:latin typeface="Times New Roman" pitchFamily="18" charset="0"/>
              </a:rPr>
              <a:t>LDH	.D	*A6++, A1</a:t>
            </a:r>
          </a:p>
        </p:txBody>
      </p:sp>
      <p:sp>
        <p:nvSpPr>
          <p:cNvPr id="303141" name="Freeform 37"/>
          <p:cNvSpPr>
            <a:spLocks/>
          </p:cNvSpPr>
          <p:nvPr/>
        </p:nvSpPr>
        <p:spPr bwMode="auto">
          <a:xfrm>
            <a:off x="3336925" y="4038600"/>
            <a:ext cx="2441575" cy="549275"/>
          </a:xfrm>
          <a:custGeom>
            <a:avLst/>
            <a:gdLst/>
            <a:ahLst/>
            <a:cxnLst>
              <a:cxn ang="0">
                <a:pos x="1576" y="1"/>
              </a:cxn>
              <a:cxn ang="0">
                <a:pos x="1013" y="20"/>
              </a:cxn>
              <a:cxn ang="0">
                <a:pos x="1154" y="123"/>
              </a:cxn>
              <a:cxn ang="0">
                <a:pos x="0" y="161"/>
              </a:cxn>
            </a:cxnLst>
            <a:rect l="0" t="0" r="r" b="b"/>
            <a:pathLst>
              <a:path w="1576" h="161">
                <a:moveTo>
                  <a:pt x="1576" y="1"/>
                </a:moveTo>
                <a:cubicBezTo>
                  <a:pt x="1329" y="0"/>
                  <a:pt x="1083" y="0"/>
                  <a:pt x="1013" y="20"/>
                </a:cubicBezTo>
                <a:cubicBezTo>
                  <a:pt x="943" y="40"/>
                  <a:pt x="1323" y="99"/>
                  <a:pt x="1154" y="123"/>
                </a:cubicBezTo>
                <a:cubicBezTo>
                  <a:pt x="985" y="147"/>
                  <a:pt x="492" y="154"/>
                  <a:pt x="0" y="161"/>
                </a:cubicBezTo>
              </a:path>
            </a:pathLst>
          </a:custGeom>
          <a:noFill/>
          <a:ln w="19050" cap="flat" cmpd="sng">
            <a:solidFill>
              <a:schemeClr val="tx1"/>
            </a:solidFill>
            <a:prstDash val="solid"/>
            <a:round/>
            <a:headEnd type="none" w="med" len="med"/>
            <a:tailEnd type="triangle" w="med" len="me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03132"/>
                                        </p:tgtEl>
                                        <p:attrNameLst>
                                          <p:attrName>style.visibility</p:attrName>
                                        </p:attrNameLst>
                                      </p:cBhvr>
                                      <p:to>
                                        <p:strVal val="visible"/>
                                      </p:to>
                                    </p:set>
                                    <p:animEffect transition="in" filter="wipe(up)">
                                      <p:cBhvr>
                                        <p:cTn id="7" dur="500"/>
                                        <p:tgtEl>
                                          <p:spTgt spid="303132"/>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303141"/>
                                        </p:tgtEl>
                                        <p:attrNameLst>
                                          <p:attrName>style.visibility</p:attrName>
                                        </p:attrNameLst>
                                      </p:cBhvr>
                                      <p:to>
                                        <p:strVal val="visible"/>
                                      </p:to>
                                    </p:set>
                                    <p:animEffect transition="in" filter="wipe(right)">
                                      <p:cBhvr>
                                        <p:cTn id="11" dur="500"/>
                                        <p:tgtEl>
                                          <p:spTgt spid="303141"/>
                                        </p:tgtEl>
                                      </p:cBhvr>
                                    </p:animEffect>
                                  </p:childTnLst>
                                  <p:subTnLst>
                                    <p:set>
                                      <p:cBhvr override="childStyle">
                                        <p:cTn dur="1" fill="hold" display="0" masterRel="nextClick" afterEffect="1"/>
                                        <p:tgtEl>
                                          <p:spTgt spid="303141"/>
                                        </p:tgtEl>
                                        <p:attrNameLst>
                                          <p:attrName>style.visibility</p:attrName>
                                        </p:attrNameLst>
                                      </p:cBhvr>
                                      <p:to>
                                        <p:strVal val="hidden"/>
                                      </p:to>
                                    </p:set>
                                  </p:sub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03133"/>
                                        </p:tgtEl>
                                        <p:attrNameLst>
                                          <p:attrName>style.visibility</p:attrName>
                                        </p:attrNameLst>
                                      </p:cBhvr>
                                      <p:to>
                                        <p:strVal val="visible"/>
                                      </p:to>
                                    </p:set>
                                    <p:animEffect transition="in" filter="dissolve">
                                      <p:cBhvr>
                                        <p:cTn id="15" dur="500"/>
                                        <p:tgtEl>
                                          <p:spTgt spid="303133"/>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303134"/>
                                        </p:tgtEl>
                                        <p:attrNameLst>
                                          <p:attrName>style.visibility</p:attrName>
                                        </p:attrNameLst>
                                      </p:cBhvr>
                                      <p:to>
                                        <p:strVal val="visible"/>
                                      </p:to>
                                    </p:set>
                                    <p:animEffect transition="in" filter="wipe(up)">
                                      <p:cBhvr>
                                        <p:cTn id="20" dur="500"/>
                                        <p:tgtEl>
                                          <p:spTgt spid="303134"/>
                                        </p:tgtEl>
                                      </p:cBhvr>
                                    </p:animEffect>
                                  </p:childTnLst>
                                </p:cTn>
                              </p:par>
                            </p:childTnLst>
                          </p:cTn>
                        </p:par>
                        <p:par>
                          <p:cTn id="21" fill="hold">
                            <p:stCondLst>
                              <p:cond delay="500"/>
                            </p:stCondLst>
                            <p:childTnLst>
                              <p:par>
                                <p:cTn id="22" presetID="22" presetClass="entr" presetSubtype="1" fill="hold" grpId="0" nodeType="afterEffect">
                                  <p:stCondLst>
                                    <p:cond delay="0"/>
                                  </p:stCondLst>
                                  <p:childTnLst>
                                    <p:set>
                                      <p:cBhvr>
                                        <p:cTn id="23" dur="1" fill="hold">
                                          <p:stCondLst>
                                            <p:cond delay="0"/>
                                          </p:stCondLst>
                                        </p:cTn>
                                        <p:tgtEl>
                                          <p:spTgt spid="303139"/>
                                        </p:tgtEl>
                                        <p:attrNameLst>
                                          <p:attrName>style.visibility</p:attrName>
                                        </p:attrNameLst>
                                      </p:cBhvr>
                                      <p:to>
                                        <p:strVal val="visible"/>
                                      </p:to>
                                    </p:set>
                                    <p:animEffect transition="in" filter="wipe(up)">
                                      <p:cBhvr>
                                        <p:cTn id="24" dur="500"/>
                                        <p:tgtEl>
                                          <p:spTgt spid="303139"/>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303140"/>
                                        </p:tgtEl>
                                        <p:attrNameLst>
                                          <p:attrName>style.visibility</p:attrName>
                                        </p:attrNameLst>
                                      </p:cBhvr>
                                      <p:to>
                                        <p:strVal val="visible"/>
                                      </p:to>
                                    </p:set>
                                    <p:animEffect transition="in" filter="dissolve">
                                      <p:cBhvr>
                                        <p:cTn id="29" dur="500"/>
                                        <p:tgtEl>
                                          <p:spTgt spid="3031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3132" grpId="0" autoUpdateAnimBg="0"/>
      <p:bldP spid="303133" grpId="0" animBg="1" autoUpdateAnimBg="0"/>
      <p:bldP spid="303139" grpId="0" autoUpdateAnimBg="0"/>
      <p:bldP spid="303140" grpId="0" autoUpdateAnimBg="0"/>
      <p:bldP spid="303141"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Grp="1" noChangeArrowheads="1"/>
          </p:cNvSpPr>
          <p:nvPr>
            <p:ph type="title"/>
          </p:nvPr>
        </p:nvSpPr>
        <p:spPr>
          <a:xfrm>
            <a:off x="533400" y="82550"/>
            <a:ext cx="9067800" cy="762000"/>
          </a:xfrm>
          <a:noFill/>
          <a:ln/>
        </p:spPr>
        <p:txBody>
          <a:bodyPr lIns="46038" tIns="46038" rIns="46038" bIns="46038"/>
          <a:lstStyle/>
          <a:p>
            <a:r>
              <a:rPr lang="en-US"/>
              <a:t>Adding Side B</a:t>
            </a:r>
          </a:p>
        </p:txBody>
      </p:sp>
      <p:sp>
        <p:nvSpPr>
          <p:cNvPr id="304131" name="Rectangle 3"/>
          <p:cNvSpPr>
            <a:spLocks noChangeArrowheads="1"/>
          </p:cNvSpPr>
          <p:nvPr/>
        </p:nvSpPr>
        <p:spPr bwMode="auto">
          <a:xfrm>
            <a:off x="4071938" y="1412875"/>
            <a:ext cx="796925" cy="796925"/>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lIns="92075" tIns="46038" rIns="92075" bIns="46038" anchor="ctr" anchorCtr="1"/>
          <a:lstStyle/>
          <a:p>
            <a:pPr algn="ctr" eaLnBrk="0" hangingPunct="0">
              <a:lnSpc>
                <a:spcPct val="80000"/>
              </a:lnSpc>
              <a:spcBef>
                <a:spcPct val="50000"/>
              </a:spcBef>
            </a:pPr>
            <a:r>
              <a:rPr lang="en-US" sz="2400" b="1">
                <a:effectLst>
                  <a:outerShdw blurRad="38100" dist="38100" dir="2700000" algn="tl">
                    <a:srgbClr val="FFFFFF"/>
                  </a:outerShdw>
                </a:effectLst>
                <a:latin typeface="Times New Roman" pitchFamily="18" charset="0"/>
              </a:rPr>
              <a:t>.S1</a:t>
            </a:r>
          </a:p>
        </p:txBody>
      </p:sp>
      <p:sp>
        <p:nvSpPr>
          <p:cNvPr id="304132" name="Rectangle 4"/>
          <p:cNvSpPr>
            <a:spLocks noChangeArrowheads="1"/>
          </p:cNvSpPr>
          <p:nvPr/>
        </p:nvSpPr>
        <p:spPr bwMode="auto">
          <a:xfrm>
            <a:off x="4071938" y="2403475"/>
            <a:ext cx="796925" cy="796925"/>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lIns="92075" tIns="46038" rIns="92075" bIns="46038" anchor="ctr" anchorCtr="1"/>
          <a:lstStyle/>
          <a:p>
            <a:pPr algn="ctr" eaLnBrk="0" hangingPunct="0">
              <a:lnSpc>
                <a:spcPct val="80000"/>
              </a:lnSpc>
              <a:spcBef>
                <a:spcPct val="50000"/>
              </a:spcBef>
            </a:pPr>
            <a:r>
              <a:rPr lang="en-US" sz="2400" b="1">
                <a:effectLst>
                  <a:outerShdw blurRad="38100" dist="38100" dir="2700000" algn="tl">
                    <a:srgbClr val="FFFFFF"/>
                  </a:outerShdw>
                </a:effectLst>
                <a:latin typeface="Times New Roman" pitchFamily="18" charset="0"/>
              </a:rPr>
              <a:t>.M1</a:t>
            </a:r>
          </a:p>
        </p:txBody>
      </p:sp>
      <p:sp>
        <p:nvSpPr>
          <p:cNvPr id="304133" name="Rectangle 5"/>
          <p:cNvSpPr>
            <a:spLocks noChangeArrowheads="1"/>
          </p:cNvSpPr>
          <p:nvPr/>
        </p:nvSpPr>
        <p:spPr bwMode="auto">
          <a:xfrm>
            <a:off x="4071938" y="3394075"/>
            <a:ext cx="796925" cy="796925"/>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lIns="92075" tIns="46038" rIns="92075" bIns="46038" anchor="ctr"/>
          <a:lstStyle/>
          <a:p>
            <a:pPr algn="ctr" eaLnBrk="0" hangingPunct="0">
              <a:lnSpc>
                <a:spcPct val="80000"/>
              </a:lnSpc>
              <a:spcBef>
                <a:spcPct val="50000"/>
              </a:spcBef>
            </a:pPr>
            <a:r>
              <a:rPr lang="en-US" sz="2400" b="1">
                <a:effectLst>
                  <a:outerShdw blurRad="38100" dist="38100" dir="2700000" algn="tl">
                    <a:srgbClr val="FFFFFF"/>
                  </a:outerShdw>
                </a:effectLst>
                <a:latin typeface="Times New Roman" pitchFamily="18" charset="0"/>
              </a:rPr>
              <a:t>.L1</a:t>
            </a:r>
          </a:p>
        </p:txBody>
      </p:sp>
      <p:sp>
        <p:nvSpPr>
          <p:cNvPr id="304134" name="Rectangle 6"/>
          <p:cNvSpPr>
            <a:spLocks noChangeArrowheads="1"/>
          </p:cNvSpPr>
          <p:nvPr/>
        </p:nvSpPr>
        <p:spPr bwMode="auto">
          <a:xfrm>
            <a:off x="4071938" y="4384675"/>
            <a:ext cx="796925" cy="796925"/>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lIns="92075" tIns="46038" rIns="92075" bIns="46038" anchor="ctr"/>
          <a:lstStyle/>
          <a:p>
            <a:pPr algn="ctr" eaLnBrk="0" hangingPunct="0">
              <a:lnSpc>
                <a:spcPct val="80000"/>
              </a:lnSpc>
              <a:spcBef>
                <a:spcPct val="50000"/>
              </a:spcBef>
            </a:pPr>
            <a:r>
              <a:rPr lang="en-US" sz="2400" b="1">
                <a:effectLst>
                  <a:outerShdw blurRad="38100" dist="38100" dir="2700000" algn="tl">
                    <a:srgbClr val="FFFFFF"/>
                  </a:outerShdw>
                </a:effectLst>
                <a:latin typeface="Times New Roman" pitchFamily="18" charset="0"/>
              </a:rPr>
              <a:t>.D1</a:t>
            </a:r>
          </a:p>
        </p:txBody>
      </p:sp>
      <p:sp>
        <p:nvSpPr>
          <p:cNvPr id="304135" name="Rectangle 7"/>
          <p:cNvSpPr>
            <a:spLocks noChangeArrowheads="1"/>
          </p:cNvSpPr>
          <p:nvPr/>
        </p:nvSpPr>
        <p:spPr bwMode="auto">
          <a:xfrm>
            <a:off x="5291138" y="1412875"/>
            <a:ext cx="796925" cy="796925"/>
          </a:xfrm>
          <a:prstGeom prst="rect">
            <a:avLst/>
          </a:prstGeom>
          <a:solidFill>
            <a:schemeClr val="accent2"/>
          </a:solidFill>
          <a:ln w="12700">
            <a:solidFill>
              <a:schemeClr val="tx1"/>
            </a:solidFill>
            <a:miter lim="800000"/>
            <a:headEnd/>
            <a:tailEnd/>
          </a:ln>
          <a:effectLst>
            <a:outerShdw dist="107763" dir="2700000" algn="ctr" rotWithShape="0">
              <a:schemeClr val="bg2"/>
            </a:outerShdw>
          </a:effectLst>
        </p:spPr>
        <p:txBody>
          <a:bodyPr wrap="none" lIns="92075" tIns="46038" rIns="92075" bIns="46038" anchor="ctr"/>
          <a:lstStyle/>
          <a:p>
            <a:pPr algn="ctr" eaLnBrk="0" hangingPunct="0">
              <a:lnSpc>
                <a:spcPct val="80000"/>
              </a:lnSpc>
              <a:spcBef>
                <a:spcPct val="50000"/>
              </a:spcBef>
            </a:pPr>
            <a:r>
              <a:rPr lang="en-US" sz="2400" b="1">
                <a:effectLst>
                  <a:outerShdw blurRad="38100" dist="38100" dir="2700000" algn="tl">
                    <a:srgbClr val="FFFFFF"/>
                  </a:outerShdw>
                </a:effectLst>
                <a:latin typeface="Times New Roman" pitchFamily="18" charset="0"/>
              </a:rPr>
              <a:t>.S2</a:t>
            </a:r>
          </a:p>
        </p:txBody>
      </p:sp>
      <p:sp>
        <p:nvSpPr>
          <p:cNvPr id="304136" name="Rectangle 8"/>
          <p:cNvSpPr>
            <a:spLocks noChangeArrowheads="1"/>
          </p:cNvSpPr>
          <p:nvPr/>
        </p:nvSpPr>
        <p:spPr bwMode="auto">
          <a:xfrm>
            <a:off x="5291138" y="2403475"/>
            <a:ext cx="796925" cy="796925"/>
          </a:xfrm>
          <a:prstGeom prst="rect">
            <a:avLst/>
          </a:prstGeom>
          <a:solidFill>
            <a:schemeClr val="accent2"/>
          </a:solidFill>
          <a:ln w="12700">
            <a:solidFill>
              <a:schemeClr val="tx1"/>
            </a:solidFill>
            <a:miter lim="800000"/>
            <a:headEnd/>
            <a:tailEnd/>
          </a:ln>
          <a:effectLst>
            <a:outerShdw dist="107763" dir="2700000" algn="ctr" rotWithShape="0">
              <a:schemeClr val="bg2"/>
            </a:outerShdw>
          </a:effectLst>
        </p:spPr>
        <p:txBody>
          <a:bodyPr wrap="none" lIns="92075" tIns="46038" rIns="92075" bIns="46038" anchor="ctr"/>
          <a:lstStyle/>
          <a:p>
            <a:pPr algn="ctr" eaLnBrk="0" hangingPunct="0">
              <a:lnSpc>
                <a:spcPct val="80000"/>
              </a:lnSpc>
              <a:spcBef>
                <a:spcPct val="50000"/>
              </a:spcBef>
            </a:pPr>
            <a:r>
              <a:rPr lang="en-US" sz="2400" b="1">
                <a:effectLst>
                  <a:outerShdw blurRad="38100" dist="38100" dir="2700000" algn="tl">
                    <a:srgbClr val="FFFFFF"/>
                  </a:outerShdw>
                </a:effectLst>
                <a:latin typeface="Times New Roman" pitchFamily="18" charset="0"/>
              </a:rPr>
              <a:t>.M2</a:t>
            </a:r>
          </a:p>
        </p:txBody>
      </p:sp>
      <p:sp>
        <p:nvSpPr>
          <p:cNvPr id="304137" name="Rectangle 9"/>
          <p:cNvSpPr>
            <a:spLocks noChangeArrowheads="1"/>
          </p:cNvSpPr>
          <p:nvPr/>
        </p:nvSpPr>
        <p:spPr bwMode="auto">
          <a:xfrm>
            <a:off x="5291138" y="3394075"/>
            <a:ext cx="796925" cy="796925"/>
          </a:xfrm>
          <a:prstGeom prst="rect">
            <a:avLst/>
          </a:prstGeom>
          <a:solidFill>
            <a:schemeClr val="accent2"/>
          </a:solidFill>
          <a:ln w="12700">
            <a:solidFill>
              <a:schemeClr val="tx1"/>
            </a:solidFill>
            <a:miter lim="800000"/>
            <a:headEnd/>
            <a:tailEnd/>
          </a:ln>
          <a:effectLst>
            <a:outerShdw dist="107763" dir="2700000" algn="ctr" rotWithShape="0">
              <a:schemeClr val="bg2"/>
            </a:outerShdw>
          </a:effectLst>
        </p:spPr>
        <p:txBody>
          <a:bodyPr wrap="none" lIns="92075" tIns="46038" rIns="92075" bIns="46038" anchor="ctr"/>
          <a:lstStyle/>
          <a:p>
            <a:pPr algn="ctr" eaLnBrk="0" hangingPunct="0">
              <a:lnSpc>
                <a:spcPct val="80000"/>
              </a:lnSpc>
              <a:spcBef>
                <a:spcPct val="50000"/>
              </a:spcBef>
            </a:pPr>
            <a:r>
              <a:rPr lang="en-US" sz="2400" b="1">
                <a:effectLst>
                  <a:outerShdw blurRad="38100" dist="38100" dir="2700000" algn="tl">
                    <a:srgbClr val="FFFFFF"/>
                  </a:outerShdw>
                </a:effectLst>
                <a:latin typeface="Times New Roman" pitchFamily="18" charset="0"/>
              </a:rPr>
              <a:t>.L2</a:t>
            </a:r>
          </a:p>
        </p:txBody>
      </p:sp>
      <p:sp>
        <p:nvSpPr>
          <p:cNvPr id="304138" name="Rectangle 10"/>
          <p:cNvSpPr>
            <a:spLocks noChangeArrowheads="1"/>
          </p:cNvSpPr>
          <p:nvPr/>
        </p:nvSpPr>
        <p:spPr bwMode="auto">
          <a:xfrm>
            <a:off x="5291138" y="4384675"/>
            <a:ext cx="796925" cy="796925"/>
          </a:xfrm>
          <a:prstGeom prst="rect">
            <a:avLst/>
          </a:prstGeom>
          <a:solidFill>
            <a:schemeClr val="accent2"/>
          </a:solidFill>
          <a:ln w="12700">
            <a:solidFill>
              <a:schemeClr val="tx1"/>
            </a:solidFill>
            <a:miter lim="800000"/>
            <a:headEnd/>
            <a:tailEnd/>
          </a:ln>
          <a:effectLst>
            <a:outerShdw dist="107763" dir="2700000" algn="ctr" rotWithShape="0">
              <a:schemeClr val="bg2"/>
            </a:outerShdw>
          </a:effectLst>
        </p:spPr>
        <p:txBody>
          <a:bodyPr wrap="none" lIns="92075" tIns="46038" rIns="92075" bIns="46038" anchor="ctr"/>
          <a:lstStyle/>
          <a:p>
            <a:pPr algn="ctr" eaLnBrk="0" hangingPunct="0">
              <a:lnSpc>
                <a:spcPct val="80000"/>
              </a:lnSpc>
              <a:spcBef>
                <a:spcPct val="50000"/>
              </a:spcBef>
            </a:pPr>
            <a:r>
              <a:rPr lang="en-US" sz="2400" b="1">
                <a:effectLst>
                  <a:outerShdw blurRad="38100" dist="38100" dir="2700000" algn="tl">
                    <a:srgbClr val="FFFFFF"/>
                  </a:outerShdw>
                </a:effectLst>
                <a:latin typeface="Times New Roman" pitchFamily="18" charset="0"/>
              </a:rPr>
              <a:t>.D2</a:t>
            </a:r>
          </a:p>
        </p:txBody>
      </p:sp>
      <p:sp>
        <p:nvSpPr>
          <p:cNvPr id="304139" name="Rectangle 11"/>
          <p:cNvSpPr>
            <a:spLocks noChangeArrowheads="1"/>
          </p:cNvSpPr>
          <p:nvPr/>
        </p:nvSpPr>
        <p:spPr bwMode="auto">
          <a:xfrm>
            <a:off x="1203325" y="1384300"/>
            <a:ext cx="1968500" cy="3797300"/>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304140" name="Line 12"/>
          <p:cNvSpPr>
            <a:spLocks noChangeShapeType="1"/>
          </p:cNvSpPr>
          <p:nvPr/>
        </p:nvSpPr>
        <p:spPr bwMode="auto">
          <a:xfrm>
            <a:off x="1219200" y="1758950"/>
            <a:ext cx="19812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4141" name="Line 13"/>
          <p:cNvSpPr>
            <a:spLocks noChangeShapeType="1"/>
          </p:cNvSpPr>
          <p:nvPr/>
        </p:nvSpPr>
        <p:spPr bwMode="auto">
          <a:xfrm>
            <a:off x="1219200" y="2139950"/>
            <a:ext cx="19812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4142" name="Line 14"/>
          <p:cNvSpPr>
            <a:spLocks noChangeShapeType="1"/>
          </p:cNvSpPr>
          <p:nvPr/>
        </p:nvSpPr>
        <p:spPr bwMode="auto">
          <a:xfrm>
            <a:off x="1219200" y="2520950"/>
            <a:ext cx="19812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4143" name="Line 15"/>
          <p:cNvSpPr>
            <a:spLocks noChangeShapeType="1"/>
          </p:cNvSpPr>
          <p:nvPr/>
        </p:nvSpPr>
        <p:spPr bwMode="auto">
          <a:xfrm>
            <a:off x="1219200" y="2901950"/>
            <a:ext cx="19812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4144" name="Line 16"/>
          <p:cNvSpPr>
            <a:spLocks noChangeShapeType="1"/>
          </p:cNvSpPr>
          <p:nvPr/>
        </p:nvSpPr>
        <p:spPr bwMode="auto">
          <a:xfrm>
            <a:off x="1219200" y="3282950"/>
            <a:ext cx="19812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4145" name="Rectangle 17"/>
          <p:cNvSpPr>
            <a:spLocks noChangeArrowheads="1"/>
          </p:cNvSpPr>
          <p:nvPr/>
        </p:nvSpPr>
        <p:spPr bwMode="auto">
          <a:xfrm>
            <a:off x="688975" y="1417638"/>
            <a:ext cx="604838" cy="384175"/>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A0</a:t>
            </a:r>
          </a:p>
        </p:txBody>
      </p:sp>
      <p:sp>
        <p:nvSpPr>
          <p:cNvPr id="304146" name="Rectangle 18"/>
          <p:cNvSpPr>
            <a:spLocks noChangeArrowheads="1"/>
          </p:cNvSpPr>
          <p:nvPr/>
        </p:nvSpPr>
        <p:spPr bwMode="auto">
          <a:xfrm>
            <a:off x="688975" y="1798638"/>
            <a:ext cx="604838" cy="384175"/>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A1</a:t>
            </a:r>
          </a:p>
        </p:txBody>
      </p:sp>
      <p:sp>
        <p:nvSpPr>
          <p:cNvPr id="304147" name="Rectangle 19"/>
          <p:cNvSpPr>
            <a:spLocks noChangeArrowheads="1"/>
          </p:cNvSpPr>
          <p:nvPr/>
        </p:nvSpPr>
        <p:spPr bwMode="auto">
          <a:xfrm>
            <a:off x="688975" y="2179638"/>
            <a:ext cx="604838" cy="384175"/>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A2</a:t>
            </a:r>
          </a:p>
        </p:txBody>
      </p:sp>
      <p:sp>
        <p:nvSpPr>
          <p:cNvPr id="304148" name="Rectangle 20"/>
          <p:cNvSpPr>
            <a:spLocks noChangeArrowheads="1"/>
          </p:cNvSpPr>
          <p:nvPr/>
        </p:nvSpPr>
        <p:spPr bwMode="auto">
          <a:xfrm>
            <a:off x="688975" y="2560638"/>
            <a:ext cx="604838" cy="384175"/>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A3</a:t>
            </a:r>
          </a:p>
        </p:txBody>
      </p:sp>
      <p:sp>
        <p:nvSpPr>
          <p:cNvPr id="304149" name="Rectangle 21"/>
          <p:cNvSpPr>
            <a:spLocks noChangeArrowheads="1"/>
          </p:cNvSpPr>
          <p:nvPr/>
        </p:nvSpPr>
        <p:spPr bwMode="auto">
          <a:xfrm>
            <a:off x="688975" y="2941638"/>
            <a:ext cx="604838" cy="384175"/>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A4</a:t>
            </a:r>
          </a:p>
        </p:txBody>
      </p:sp>
      <p:sp>
        <p:nvSpPr>
          <p:cNvPr id="304150" name="Rectangle 22"/>
          <p:cNvSpPr>
            <a:spLocks noChangeArrowheads="1"/>
          </p:cNvSpPr>
          <p:nvPr/>
        </p:nvSpPr>
        <p:spPr bwMode="auto">
          <a:xfrm>
            <a:off x="1127125" y="960438"/>
            <a:ext cx="2305050" cy="384175"/>
          </a:xfrm>
          <a:prstGeom prst="rect">
            <a:avLst/>
          </a:prstGeom>
          <a:noFill/>
          <a:ln w="9525">
            <a:noFill/>
            <a:miter lim="800000"/>
            <a:headEnd/>
            <a:tailEnd/>
          </a:ln>
          <a:effectLst/>
        </p:spPr>
        <p:txBody>
          <a:bodyPr wrap="none" lIns="92075" tIns="46038" rIns="92075" bIns="46038">
            <a:spAutoFit/>
          </a:bodyPr>
          <a:lstStyle/>
          <a:p>
            <a:pP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Register File A</a:t>
            </a:r>
          </a:p>
        </p:txBody>
      </p:sp>
      <p:sp>
        <p:nvSpPr>
          <p:cNvPr id="304151" name="Line 23"/>
          <p:cNvSpPr>
            <a:spLocks noChangeShapeType="1"/>
          </p:cNvSpPr>
          <p:nvPr/>
        </p:nvSpPr>
        <p:spPr bwMode="auto">
          <a:xfrm>
            <a:off x="1219200" y="4806950"/>
            <a:ext cx="19812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4152" name="Rectangle 24"/>
          <p:cNvSpPr>
            <a:spLocks noChangeArrowheads="1"/>
          </p:cNvSpPr>
          <p:nvPr/>
        </p:nvSpPr>
        <p:spPr bwMode="auto">
          <a:xfrm>
            <a:off x="2055813" y="3586163"/>
            <a:ext cx="309562" cy="825500"/>
          </a:xfrm>
          <a:prstGeom prst="rect">
            <a:avLst/>
          </a:prstGeom>
          <a:noFill/>
          <a:ln w="9525">
            <a:noFill/>
            <a:miter lim="800000"/>
            <a:headEnd/>
            <a:tailEnd/>
          </a:ln>
          <a:effectLst/>
        </p:spPr>
        <p:txBody>
          <a:bodyPr wrap="none" lIns="92075" tIns="46038" rIns="92075" bIns="46038">
            <a:spAutoFit/>
          </a:bodyPr>
          <a:lstStyle/>
          <a:p>
            <a:pPr algn="ctr" eaLnBrk="0" hangingPunct="0">
              <a:lnSpc>
                <a:spcPct val="50000"/>
              </a:lnSpc>
              <a:spcBef>
                <a:spcPct val="50000"/>
              </a:spcBef>
            </a:pPr>
            <a:r>
              <a:rPr lang="en-US" sz="3200" b="1">
                <a:effectLst>
                  <a:outerShdw blurRad="38100" dist="38100" dir="2700000" algn="tl">
                    <a:srgbClr val="C0C0C0"/>
                  </a:outerShdw>
                </a:effectLst>
                <a:latin typeface="Times New Roman" pitchFamily="18" charset="0"/>
              </a:rPr>
              <a:t>.</a:t>
            </a:r>
            <a:br>
              <a:rPr lang="en-US" sz="3200" b="1">
                <a:effectLst>
                  <a:outerShdw blurRad="38100" dist="38100" dir="2700000" algn="tl">
                    <a:srgbClr val="C0C0C0"/>
                  </a:outerShdw>
                </a:effectLst>
                <a:latin typeface="Times New Roman" pitchFamily="18" charset="0"/>
              </a:rPr>
            </a:br>
            <a:r>
              <a:rPr lang="en-US" sz="3200" b="1">
                <a:effectLst>
                  <a:outerShdw blurRad="38100" dist="38100" dir="2700000" algn="tl">
                    <a:srgbClr val="C0C0C0"/>
                  </a:outerShdw>
                </a:effectLst>
                <a:latin typeface="Times New Roman" pitchFamily="18" charset="0"/>
              </a:rPr>
              <a:t>.</a:t>
            </a:r>
            <a:br>
              <a:rPr lang="en-US" sz="3200" b="1">
                <a:effectLst>
                  <a:outerShdw blurRad="38100" dist="38100" dir="2700000" algn="tl">
                    <a:srgbClr val="C0C0C0"/>
                  </a:outerShdw>
                </a:effectLst>
                <a:latin typeface="Times New Roman" pitchFamily="18" charset="0"/>
              </a:rPr>
            </a:br>
            <a:r>
              <a:rPr lang="en-US" sz="3200" b="1">
                <a:effectLst>
                  <a:outerShdw blurRad="38100" dist="38100" dir="2700000" algn="tl">
                    <a:srgbClr val="C0C0C0"/>
                  </a:outerShdw>
                </a:effectLst>
                <a:latin typeface="Times New Roman" pitchFamily="18" charset="0"/>
              </a:rPr>
              <a:t>.</a:t>
            </a:r>
          </a:p>
        </p:txBody>
      </p:sp>
      <p:sp>
        <p:nvSpPr>
          <p:cNvPr id="304153" name="Line 25"/>
          <p:cNvSpPr>
            <a:spLocks noChangeShapeType="1"/>
          </p:cNvSpPr>
          <p:nvPr/>
        </p:nvSpPr>
        <p:spPr bwMode="auto">
          <a:xfrm flipH="1">
            <a:off x="3354388" y="1835150"/>
            <a:ext cx="531812" cy="0"/>
          </a:xfrm>
          <a:prstGeom prst="line">
            <a:avLst/>
          </a:prstGeom>
          <a:noFill/>
          <a:ln w="38100">
            <a:solidFill>
              <a:schemeClr val="tx1"/>
            </a:solidFill>
            <a:round/>
            <a:headEnd type="triangle" w="med" len="med"/>
            <a:tailEnd type="triangle" w="med" len="med"/>
          </a:ln>
          <a:effectLst/>
        </p:spPr>
        <p:txBody>
          <a:bodyPr wrap="none" anchor="ctr"/>
          <a:lstStyle/>
          <a:p>
            <a:endParaRPr lang="en-US"/>
          </a:p>
        </p:txBody>
      </p:sp>
      <p:sp>
        <p:nvSpPr>
          <p:cNvPr id="304154" name="Line 26"/>
          <p:cNvSpPr>
            <a:spLocks noChangeShapeType="1"/>
          </p:cNvSpPr>
          <p:nvPr/>
        </p:nvSpPr>
        <p:spPr bwMode="auto">
          <a:xfrm flipH="1">
            <a:off x="3354388" y="2825750"/>
            <a:ext cx="531812" cy="0"/>
          </a:xfrm>
          <a:prstGeom prst="line">
            <a:avLst/>
          </a:prstGeom>
          <a:noFill/>
          <a:ln w="38100">
            <a:solidFill>
              <a:schemeClr val="tx1"/>
            </a:solidFill>
            <a:round/>
            <a:headEnd type="triangle" w="med" len="med"/>
            <a:tailEnd type="triangle" w="med" len="med"/>
          </a:ln>
          <a:effectLst/>
        </p:spPr>
        <p:txBody>
          <a:bodyPr wrap="none" anchor="ctr"/>
          <a:lstStyle/>
          <a:p>
            <a:endParaRPr lang="en-US"/>
          </a:p>
        </p:txBody>
      </p:sp>
      <p:sp>
        <p:nvSpPr>
          <p:cNvPr id="304155" name="Line 27"/>
          <p:cNvSpPr>
            <a:spLocks noChangeShapeType="1"/>
          </p:cNvSpPr>
          <p:nvPr/>
        </p:nvSpPr>
        <p:spPr bwMode="auto">
          <a:xfrm flipH="1">
            <a:off x="3354388" y="3816350"/>
            <a:ext cx="531812" cy="0"/>
          </a:xfrm>
          <a:prstGeom prst="line">
            <a:avLst/>
          </a:prstGeom>
          <a:noFill/>
          <a:ln w="38100">
            <a:solidFill>
              <a:schemeClr val="tx1"/>
            </a:solidFill>
            <a:round/>
            <a:headEnd type="triangle" w="med" len="med"/>
            <a:tailEnd type="triangle" w="med" len="med"/>
          </a:ln>
          <a:effectLst/>
        </p:spPr>
        <p:txBody>
          <a:bodyPr wrap="none" anchor="ctr"/>
          <a:lstStyle/>
          <a:p>
            <a:endParaRPr lang="en-US"/>
          </a:p>
        </p:txBody>
      </p:sp>
      <p:sp>
        <p:nvSpPr>
          <p:cNvPr id="304156" name="Line 28"/>
          <p:cNvSpPr>
            <a:spLocks noChangeShapeType="1"/>
          </p:cNvSpPr>
          <p:nvPr/>
        </p:nvSpPr>
        <p:spPr bwMode="auto">
          <a:xfrm flipH="1">
            <a:off x="3354388" y="4806950"/>
            <a:ext cx="531812" cy="0"/>
          </a:xfrm>
          <a:prstGeom prst="line">
            <a:avLst/>
          </a:prstGeom>
          <a:noFill/>
          <a:ln w="38100">
            <a:solidFill>
              <a:schemeClr val="tx1"/>
            </a:solidFill>
            <a:round/>
            <a:headEnd type="triangle" w="med" len="med"/>
            <a:tailEnd type="triangle" w="med" len="med"/>
          </a:ln>
          <a:effectLst/>
        </p:spPr>
        <p:txBody>
          <a:bodyPr wrap="none" anchor="ctr"/>
          <a:lstStyle/>
          <a:p>
            <a:endParaRPr lang="en-US"/>
          </a:p>
        </p:txBody>
      </p:sp>
      <p:sp>
        <p:nvSpPr>
          <p:cNvPr id="304157" name="Rectangle 29"/>
          <p:cNvSpPr>
            <a:spLocks noChangeArrowheads="1"/>
          </p:cNvSpPr>
          <p:nvPr/>
        </p:nvSpPr>
        <p:spPr bwMode="auto">
          <a:xfrm>
            <a:off x="6940550" y="1384300"/>
            <a:ext cx="1968500" cy="3797300"/>
          </a:xfrm>
          <a:prstGeom prst="rect">
            <a:avLst/>
          </a:prstGeom>
          <a:solidFill>
            <a:schemeClr val="accent2"/>
          </a:solidFill>
          <a:ln w="12700">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304158" name="Line 30"/>
          <p:cNvSpPr>
            <a:spLocks noChangeShapeType="1"/>
          </p:cNvSpPr>
          <p:nvPr/>
        </p:nvSpPr>
        <p:spPr bwMode="auto">
          <a:xfrm flipH="1">
            <a:off x="6248400" y="1835150"/>
            <a:ext cx="533400" cy="0"/>
          </a:xfrm>
          <a:prstGeom prst="line">
            <a:avLst/>
          </a:prstGeom>
          <a:noFill/>
          <a:ln w="38100">
            <a:solidFill>
              <a:schemeClr val="tx1"/>
            </a:solidFill>
            <a:round/>
            <a:headEnd type="triangle" w="med" len="med"/>
            <a:tailEnd type="triangle" w="med" len="med"/>
          </a:ln>
          <a:effectLst/>
        </p:spPr>
        <p:txBody>
          <a:bodyPr wrap="none" anchor="ctr"/>
          <a:lstStyle/>
          <a:p>
            <a:endParaRPr lang="en-US"/>
          </a:p>
        </p:txBody>
      </p:sp>
      <p:sp>
        <p:nvSpPr>
          <p:cNvPr id="304159" name="Line 31"/>
          <p:cNvSpPr>
            <a:spLocks noChangeShapeType="1"/>
          </p:cNvSpPr>
          <p:nvPr/>
        </p:nvSpPr>
        <p:spPr bwMode="auto">
          <a:xfrm flipH="1">
            <a:off x="6248400" y="2825750"/>
            <a:ext cx="533400" cy="0"/>
          </a:xfrm>
          <a:prstGeom prst="line">
            <a:avLst/>
          </a:prstGeom>
          <a:noFill/>
          <a:ln w="38100">
            <a:solidFill>
              <a:schemeClr val="tx1"/>
            </a:solidFill>
            <a:round/>
            <a:headEnd type="triangle" w="med" len="med"/>
            <a:tailEnd type="triangle" w="med" len="med"/>
          </a:ln>
          <a:effectLst/>
        </p:spPr>
        <p:txBody>
          <a:bodyPr wrap="none" anchor="ctr"/>
          <a:lstStyle/>
          <a:p>
            <a:endParaRPr lang="en-US"/>
          </a:p>
        </p:txBody>
      </p:sp>
      <p:sp>
        <p:nvSpPr>
          <p:cNvPr id="304160" name="Line 32"/>
          <p:cNvSpPr>
            <a:spLocks noChangeShapeType="1"/>
          </p:cNvSpPr>
          <p:nvPr/>
        </p:nvSpPr>
        <p:spPr bwMode="auto">
          <a:xfrm flipH="1">
            <a:off x="6248400" y="3816350"/>
            <a:ext cx="533400" cy="0"/>
          </a:xfrm>
          <a:prstGeom prst="line">
            <a:avLst/>
          </a:prstGeom>
          <a:noFill/>
          <a:ln w="38100">
            <a:solidFill>
              <a:schemeClr val="tx1"/>
            </a:solidFill>
            <a:round/>
            <a:headEnd type="triangle" w="med" len="med"/>
            <a:tailEnd type="triangle" w="med" len="med"/>
          </a:ln>
          <a:effectLst/>
        </p:spPr>
        <p:txBody>
          <a:bodyPr wrap="none" anchor="ctr"/>
          <a:lstStyle/>
          <a:p>
            <a:endParaRPr lang="en-US"/>
          </a:p>
        </p:txBody>
      </p:sp>
      <p:sp>
        <p:nvSpPr>
          <p:cNvPr id="304161" name="Line 33"/>
          <p:cNvSpPr>
            <a:spLocks noChangeShapeType="1"/>
          </p:cNvSpPr>
          <p:nvPr/>
        </p:nvSpPr>
        <p:spPr bwMode="auto">
          <a:xfrm flipH="1">
            <a:off x="6248400" y="4806950"/>
            <a:ext cx="533400" cy="0"/>
          </a:xfrm>
          <a:prstGeom prst="line">
            <a:avLst/>
          </a:prstGeom>
          <a:noFill/>
          <a:ln w="38100">
            <a:solidFill>
              <a:schemeClr val="tx1"/>
            </a:solidFill>
            <a:round/>
            <a:headEnd type="triangle" w="med" len="med"/>
            <a:tailEnd type="triangle" w="med" len="med"/>
          </a:ln>
          <a:effectLst/>
        </p:spPr>
        <p:txBody>
          <a:bodyPr wrap="none" anchor="ctr"/>
          <a:lstStyle/>
          <a:p>
            <a:endParaRPr lang="en-US"/>
          </a:p>
        </p:txBody>
      </p:sp>
      <p:sp>
        <p:nvSpPr>
          <p:cNvPr id="304162" name="Rectangle 34"/>
          <p:cNvSpPr>
            <a:spLocks noChangeArrowheads="1"/>
          </p:cNvSpPr>
          <p:nvPr/>
        </p:nvSpPr>
        <p:spPr bwMode="auto">
          <a:xfrm>
            <a:off x="2825750" y="5880100"/>
            <a:ext cx="4559300" cy="673100"/>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304163" name="Rectangle 35"/>
          <p:cNvSpPr>
            <a:spLocks noChangeArrowheads="1"/>
          </p:cNvSpPr>
          <p:nvPr/>
        </p:nvSpPr>
        <p:spPr bwMode="auto">
          <a:xfrm>
            <a:off x="4098925" y="6065838"/>
            <a:ext cx="2170113" cy="384175"/>
          </a:xfrm>
          <a:prstGeom prst="rect">
            <a:avLst/>
          </a:prstGeom>
          <a:noFill/>
          <a:ln w="9525">
            <a:noFill/>
            <a:miter lim="800000"/>
            <a:headEnd/>
            <a:tailEnd/>
          </a:ln>
          <a:effectLst/>
        </p:spPr>
        <p:txBody>
          <a:bodyPr wrap="none" lIns="92075" tIns="46038" rIns="92075" bIns="46038">
            <a:spAutoFit/>
          </a:bodyPr>
          <a:lstStyle/>
          <a:p>
            <a:pP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Data Memory</a:t>
            </a:r>
          </a:p>
        </p:txBody>
      </p:sp>
      <p:sp>
        <p:nvSpPr>
          <p:cNvPr id="304164" name="Line 36"/>
          <p:cNvSpPr>
            <a:spLocks noChangeShapeType="1"/>
          </p:cNvSpPr>
          <p:nvPr/>
        </p:nvSpPr>
        <p:spPr bwMode="auto">
          <a:xfrm>
            <a:off x="4495800" y="5187950"/>
            <a:ext cx="0" cy="685800"/>
          </a:xfrm>
          <a:prstGeom prst="line">
            <a:avLst/>
          </a:prstGeom>
          <a:noFill/>
          <a:ln w="38100">
            <a:solidFill>
              <a:schemeClr val="tx1"/>
            </a:solidFill>
            <a:round/>
            <a:headEnd type="triangle" w="med" len="med"/>
            <a:tailEnd type="triangle" w="med" len="med"/>
          </a:ln>
          <a:effectLst/>
        </p:spPr>
        <p:txBody>
          <a:bodyPr wrap="none" anchor="ctr"/>
          <a:lstStyle/>
          <a:p>
            <a:endParaRPr lang="en-US"/>
          </a:p>
        </p:txBody>
      </p:sp>
      <p:sp>
        <p:nvSpPr>
          <p:cNvPr id="304165" name="Line 37"/>
          <p:cNvSpPr>
            <a:spLocks noChangeShapeType="1"/>
          </p:cNvSpPr>
          <p:nvPr/>
        </p:nvSpPr>
        <p:spPr bwMode="auto">
          <a:xfrm>
            <a:off x="5715000" y="5187950"/>
            <a:ext cx="0" cy="685800"/>
          </a:xfrm>
          <a:prstGeom prst="line">
            <a:avLst/>
          </a:prstGeom>
          <a:noFill/>
          <a:ln w="38100">
            <a:solidFill>
              <a:schemeClr val="tx1"/>
            </a:solidFill>
            <a:round/>
            <a:headEnd type="triangle" w="med" len="med"/>
            <a:tailEnd type="triangle" w="med" len="med"/>
          </a:ln>
          <a:effectLst/>
        </p:spPr>
        <p:txBody>
          <a:bodyPr wrap="none" anchor="ctr"/>
          <a:lstStyle/>
          <a:p>
            <a:endParaRPr lang="en-US"/>
          </a:p>
        </p:txBody>
      </p:sp>
      <p:sp>
        <p:nvSpPr>
          <p:cNvPr id="304166" name="Line 38"/>
          <p:cNvSpPr>
            <a:spLocks noChangeShapeType="1"/>
          </p:cNvSpPr>
          <p:nvPr/>
        </p:nvSpPr>
        <p:spPr bwMode="auto">
          <a:xfrm>
            <a:off x="6934200" y="1758950"/>
            <a:ext cx="19812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4167" name="Line 39"/>
          <p:cNvSpPr>
            <a:spLocks noChangeShapeType="1"/>
          </p:cNvSpPr>
          <p:nvPr/>
        </p:nvSpPr>
        <p:spPr bwMode="auto">
          <a:xfrm>
            <a:off x="6934200" y="2139950"/>
            <a:ext cx="19812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4168" name="Line 40"/>
          <p:cNvSpPr>
            <a:spLocks noChangeShapeType="1"/>
          </p:cNvSpPr>
          <p:nvPr/>
        </p:nvSpPr>
        <p:spPr bwMode="auto">
          <a:xfrm>
            <a:off x="6934200" y="2520950"/>
            <a:ext cx="19812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4169" name="Line 41"/>
          <p:cNvSpPr>
            <a:spLocks noChangeShapeType="1"/>
          </p:cNvSpPr>
          <p:nvPr/>
        </p:nvSpPr>
        <p:spPr bwMode="auto">
          <a:xfrm>
            <a:off x="6934200" y="2901950"/>
            <a:ext cx="19812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4170" name="Line 42"/>
          <p:cNvSpPr>
            <a:spLocks noChangeShapeType="1"/>
          </p:cNvSpPr>
          <p:nvPr/>
        </p:nvSpPr>
        <p:spPr bwMode="auto">
          <a:xfrm>
            <a:off x="6934200" y="3282950"/>
            <a:ext cx="19812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4171" name="Rectangle 43"/>
          <p:cNvSpPr>
            <a:spLocks noChangeArrowheads="1"/>
          </p:cNvSpPr>
          <p:nvPr/>
        </p:nvSpPr>
        <p:spPr bwMode="auto">
          <a:xfrm>
            <a:off x="8899525" y="1417638"/>
            <a:ext cx="585788" cy="384175"/>
          </a:xfrm>
          <a:prstGeom prst="rect">
            <a:avLst/>
          </a:prstGeom>
          <a:noFill/>
          <a:ln w="9525">
            <a:noFill/>
            <a:miter lim="800000"/>
            <a:headEnd/>
            <a:tailEnd/>
          </a:ln>
          <a:effectLst/>
        </p:spPr>
        <p:txBody>
          <a:bodyPr wrap="none" lIns="92075" tIns="46038" rIns="92075" bIns="46038">
            <a:spAutoFit/>
          </a:bodyPr>
          <a:lstStyle/>
          <a:p>
            <a:pP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B0</a:t>
            </a:r>
          </a:p>
        </p:txBody>
      </p:sp>
      <p:sp>
        <p:nvSpPr>
          <p:cNvPr id="304172" name="Rectangle 44"/>
          <p:cNvSpPr>
            <a:spLocks noChangeArrowheads="1"/>
          </p:cNvSpPr>
          <p:nvPr/>
        </p:nvSpPr>
        <p:spPr bwMode="auto">
          <a:xfrm>
            <a:off x="8899525" y="1798638"/>
            <a:ext cx="585788" cy="384175"/>
          </a:xfrm>
          <a:prstGeom prst="rect">
            <a:avLst/>
          </a:prstGeom>
          <a:noFill/>
          <a:ln w="9525">
            <a:noFill/>
            <a:miter lim="800000"/>
            <a:headEnd/>
            <a:tailEnd/>
          </a:ln>
          <a:effectLst/>
        </p:spPr>
        <p:txBody>
          <a:bodyPr wrap="none" lIns="92075" tIns="46038" rIns="92075" bIns="46038">
            <a:spAutoFit/>
          </a:bodyPr>
          <a:lstStyle/>
          <a:p>
            <a:pP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B1</a:t>
            </a:r>
          </a:p>
        </p:txBody>
      </p:sp>
      <p:sp>
        <p:nvSpPr>
          <p:cNvPr id="304173" name="Rectangle 45"/>
          <p:cNvSpPr>
            <a:spLocks noChangeArrowheads="1"/>
          </p:cNvSpPr>
          <p:nvPr/>
        </p:nvSpPr>
        <p:spPr bwMode="auto">
          <a:xfrm>
            <a:off x="8899525" y="2179638"/>
            <a:ext cx="585788" cy="384175"/>
          </a:xfrm>
          <a:prstGeom prst="rect">
            <a:avLst/>
          </a:prstGeom>
          <a:noFill/>
          <a:ln w="9525">
            <a:noFill/>
            <a:miter lim="800000"/>
            <a:headEnd/>
            <a:tailEnd/>
          </a:ln>
          <a:effectLst/>
        </p:spPr>
        <p:txBody>
          <a:bodyPr wrap="none" lIns="92075" tIns="46038" rIns="92075" bIns="46038">
            <a:spAutoFit/>
          </a:bodyPr>
          <a:lstStyle/>
          <a:p>
            <a:pP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B2</a:t>
            </a:r>
          </a:p>
        </p:txBody>
      </p:sp>
      <p:sp>
        <p:nvSpPr>
          <p:cNvPr id="304174" name="Rectangle 46"/>
          <p:cNvSpPr>
            <a:spLocks noChangeArrowheads="1"/>
          </p:cNvSpPr>
          <p:nvPr/>
        </p:nvSpPr>
        <p:spPr bwMode="auto">
          <a:xfrm>
            <a:off x="8899525" y="2560638"/>
            <a:ext cx="585788" cy="384175"/>
          </a:xfrm>
          <a:prstGeom prst="rect">
            <a:avLst/>
          </a:prstGeom>
          <a:noFill/>
          <a:ln w="9525">
            <a:noFill/>
            <a:miter lim="800000"/>
            <a:headEnd/>
            <a:tailEnd/>
          </a:ln>
          <a:effectLst/>
        </p:spPr>
        <p:txBody>
          <a:bodyPr wrap="none" lIns="92075" tIns="46038" rIns="92075" bIns="46038">
            <a:spAutoFit/>
          </a:bodyPr>
          <a:lstStyle/>
          <a:p>
            <a:pP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B3</a:t>
            </a:r>
          </a:p>
        </p:txBody>
      </p:sp>
      <p:sp>
        <p:nvSpPr>
          <p:cNvPr id="304175" name="Rectangle 47"/>
          <p:cNvSpPr>
            <a:spLocks noChangeArrowheads="1"/>
          </p:cNvSpPr>
          <p:nvPr/>
        </p:nvSpPr>
        <p:spPr bwMode="auto">
          <a:xfrm>
            <a:off x="8899525" y="2941638"/>
            <a:ext cx="585788" cy="384175"/>
          </a:xfrm>
          <a:prstGeom prst="rect">
            <a:avLst/>
          </a:prstGeom>
          <a:noFill/>
          <a:ln w="9525">
            <a:noFill/>
            <a:miter lim="800000"/>
            <a:headEnd/>
            <a:tailEnd/>
          </a:ln>
          <a:effectLst/>
        </p:spPr>
        <p:txBody>
          <a:bodyPr wrap="none" lIns="92075" tIns="46038" rIns="92075" bIns="46038">
            <a:spAutoFit/>
          </a:bodyPr>
          <a:lstStyle/>
          <a:p>
            <a:pP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B4</a:t>
            </a:r>
          </a:p>
        </p:txBody>
      </p:sp>
      <p:sp>
        <p:nvSpPr>
          <p:cNvPr id="304176" name="Rectangle 48"/>
          <p:cNvSpPr>
            <a:spLocks noChangeArrowheads="1"/>
          </p:cNvSpPr>
          <p:nvPr/>
        </p:nvSpPr>
        <p:spPr bwMode="auto">
          <a:xfrm>
            <a:off x="6842125" y="960438"/>
            <a:ext cx="2286000" cy="384175"/>
          </a:xfrm>
          <a:prstGeom prst="rect">
            <a:avLst/>
          </a:prstGeom>
          <a:noFill/>
          <a:ln w="9525">
            <a:noFill/>
            <a:miter lim="800000"/>
            <a:headEnd/>
            <a:tailEnd/>
          </a:ln>
          <a:effectLst/>
        </p:spPr>
        <p:txBody>
          <a:bodyPr wrap="none" lIns="92075" tIns="46038" rIns="92075" bIns="46038">
            <a:spAutoFit/>
          </a:bodyPr>
          <a:lstStyle/>
          <a:p>
            <a:pP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Register File B</a:t>
            </a:r>
          </a:p>
        </p:txBody>
      </p:sp>
      <p:sp>
        <p:nvSpPr>
          <p:cNvPr id="304177" name="Rectangle 49"/>
          <p:cNvSpPr>
            <a:spLocks noChangeArrowheads="1"/>
          </p:cNvSpPr>
          <p:nvPr/>
        </p:nvSpPr>
        <p:spPr bwMode="auto">
          <a:xfrm>
            <a:off x="7770813" y="3586163"/>
            <a:ext cx="309562" cy="825500"/>
          </a:xfrm>
          <a:prstGeom prst="rect">
            <a:avLst/>
          </a:prstGeom>
          <a:noFill/>
          <a:ln w="9525">
            <a:noFill/>
            <a:miter lim="800000"/>
            <a:headEnd/>
            <a:tailEnd/>
          </a:ln>
          <a:effectLst/>
        </p:spPr>
        <p:txBody>
          <a:bodyPr wrap="none" lIns="92075" tIns="46038" rIns="92075" bIns="46038">
            <a:spAutoFit/>
          </a:bodyPr>
          <a:lstStyle/>
          <a:p>
            <a:pPr algn="ctr" eaLnBrk="0" hangingPunct="0">
              <a:lnSpc>
                <a:spcPct val="50000"/>
              </a:lnSpc>
              <a:spcBef>
                <a:spcPct val="50000"/>
              </a:spcBef>
            </a:pPr>
            <a:r>
              <a:rPr lang="en-US" sz="3200" b="1">
                <a:effectLst>
                  <a:outerShdw blurRad="38100" dist="38100" dir="2700000" algn="tl">
                    <a:srgbClr val="C0C0C0"/>
                  </a:outerShdw>
                </a:effectLst>
                <a:latin typeface="Times New Roman" pitchFamily="18" charset="0"/>
              </a:rPr>
              <a:t>.</a:t>
            </a:r>
            <a:br>
              <a:rPr lang="en-US" sz="3200" b="1">
                <a:effectLst>
                  <a:outerShdw blurRad="38100" dist="38100" dir="2700000" algn="tl">
                    <a:srgbClr val="C0C0C0"/>
                  </a:outerShdw>
                </a:effectLst>
                <a:latin typeface="Times New Roman" pitchFamily="18" charset="0"/>
              </a:rPr>
            </a:br>
            <a:r>
              <a:rPr lang="en-US" sz="3200" b="1">
                <a:effectLst>
                  <a:outerShdw blurRad="38100" dist="38100" dir="2700000" algn="tl">
                    <a:srgbClr val="C0C0C0"/>
                  </a:outerShdw>
                </a:effectLst>
                <a:latin typeface="Times New Roman" pitchFamily="18" charset="0"/>
              </a:rPr>
              <a:t>.</a:t>
            </a:r>
            <a:br>
              <a:rPr lang="en-US" sz="3200" b="1">
                <a:effectLst>
                  <a:outerShdw blurRad="38100" dist="38100" dir="2700000" algn="tl">
                    <a:srgbClr val="C0C0C0"/>
                  </a:outerShdw>
                </a:effectLst>
                <a:latin typeface="Times New Roman" pitchFamily="18" charset="0"/>
              </a:rPr>
            </a:br>
            <a:r>
              <a:rPr lang="en-US" sz="3200" b="1">
                <a:effectLst>
                  <a:outerShdw blurRad="38100" dist="38100" dir="2700000" algn="tl">
                    <a:srgbClr val="C0C0C0"/>
                  </a:outerShdw>
                </a:effectLst>
                <a:latin typeface="Times New Roman" pitchFamily="18" charset="0"/>
              </a:rPr>
              <a:t>.</a:t>
            </a:r>
          </a:p>
        </p:txBody>
      </p:sp>
      <p:sp>
        <p:nvSpPr>
          <p:cNvPr id="304178" name="Line 50"/>
          <p:cNvSpPr>
            <a:spLocks noChangeShapeType="1"/>
          </p:cNvSpPr>
          <p:nvPr/>
        </p:nvSpPr>
        <p:spPr bwMode="auto">
          <a:xfrm>
            <a:off x="6934200" y="4806950"/>
            <a:ext cx="19812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4179" name="Rectangle 51"/>
          <p:cNvSpPr>
            <a:spLocks noChangeArrowheads="1"/>
          </p:cNvSpPr>
          <p:nvPr/>
        </p:nvSpPr>
        <p:spPr bwMode="auto">
          <a:xfrm>
            <a:off x="531813" y="4846638"/>
            <a:ext cx="768350" cy="384175"/>
          </a:xfrm>
          <a:prstGeom prst="rect">
            <a:avLst/>
          </a:prstGeom>
          <a:noFill/>
          <a:ln w="9525">
            <a:noFill/>
            <a:miter lim="800000"/>
            <a:headEnd/>
            <a:tailEnd/>
          </a:ln>
          <a:effectLst/>
        </p:spPr>
        <p:txBody>
          <a:bodyPr wrap="none" lIns="92075" tIns="46038" rIns="92075" bIns="46038">
            <a:spAutoFit/>
          </a:bodyPr>
          <a:lstStyle/>
          <a:p>
            <a:pPr algn="ct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A15</a:t>
            </a:r>
          </a:p>
        </p:txBody>
      </p:sp>
      <p:sp>
        <p:nvSpPr>
          <p:cNvPr id="304180" name="Rectangle 52"/>
          <p:cNvSpPr>
            <a:spLocks noChangeArrowheads="1"/>
          </p:cNvSpPr>
          <p:nvPr/>
        </p:nvSpPr>
        <p:spPr bwMode="auto">
          <a:xfrm>
            <a:off x="8899525" y="4846638"/>
            <a:ext cx="750888" cy="384175"/>
          </a:xfrm>
          <a:prstGeom prst="rect">
            <a:avLst/>
          </a:prstGeom>
          <a:noFill/>
          <a:ln w="9525">
            <a:noFill/>
            <a:miter lim="800000"/>
            <a:headEnd/>
            <a:tailEnd/>
          </a:ln>
          <a:effectLst/>
        </p:spPr>
        <p:txBody>
          <a:bodyPr wrap="none" lIns="92075" tIns="46038" rIns="92075" bIns="46038">
            <a:spAutoFit/>
          </a:bodyPr>
          <a:lstStyle/>
          <a:p>
            <a:pPr eaLnBrk="0" hangingPunct="0">
              <a:lnSpc>
                <a:spcPct val="80000"/>
              </a:lnSpc>
              <a:spcBef>
                <a:spcPct val="50000"/>
              </a:spcBef>
            </a:pPr>
            <a:r>
              <a:rPr lang="en-US" sz="2400" b="1">
                <a:effectLst>
                  <a:outerShdw blurRad="38100" dist="38100" dir="2700000" algn="tl">
                    <a:srgbClr val="C0C0C0"/>
                  </a:outerShdw>
                </a:effectLst>
                <a:latin typeface="Times New Roman" pitchFamily="18" charset="0"/>
              </a:rPr>
              <a:t>B15</a:t>
            </a:r>
          </a:p>
        </p:txBody>
      </p:sp>
      <p:sp>
        <p:nvSpPr>
          <p:cNvPr id="304181" name="Line 53"/>
          <p:cNvSpPr>
            <a:spLocks noChangeShapeType="1"/>
          </p:cNvSpPr>
          <p:nvPr/>
        </p:nvSpPr>
        <p:spPr bwMode="auto">
          <a:xfrm>
            <a:off x="1219200" y="5340350"/>
            <a:ext cx="1981200" cy="0"/>
          </a:xfrm>
          <a:prstGeom prst="line">
            <a:avLst/>
          </a:prstGeom>
          <a:noFill/>
          <a:ln w="12700">
            <a:solidFill>
              <a:schemeClr val="tx1"/>
            </a:solidFill>
            <a:round/>
            <a:headEnd type="stealth" w="med" len="lg"/>
            <a:tailEnd type="stealth" w="med" len="lg"/>
          </a:ln>
          <a:effectLst/>
        </p:spPr>
        <p:txBody>
          <a:bodyPr wrap="none" anchor="ctr"/>
          <a:lstStyle/>
          <a:p>
            <a:endParaRPr lang="en-US"/>
          </a:p>
        </p:txBody>
      </p:sp>
      <p:sp>
        <p:nvSpPr>
          <p:cNvPr id="304182" name="Rectangle 54"/>
          <p:cNvSpPr>
            <a:spLocks noChangeArrowheads="1"/>
          </p:cNvSpPr>
          <p:nvPr/>
        </p:nvSpPr>
        <p:spPr bwMode="auto">
          <a:xfrm>
            <a:off x="1736725" y="5414963"/>
            <a:ext cx="992188" cy="336550"/>
          </a:xfrm>
          <a:prstGeom prst="rect">
            <a:avLst/>
          </a:prstGeom>
          <a:noFill/>
          <a:ln w="9525">
            <a:noFill/>
            <a:miter lim="800000"/>
            <a:headEnd/>
            <a:tailEnd/>
          </a:ln>
          <a:effectLst/>
        </p:spPr>
        <p:txBody>
          <a:bodyPr wrap="none" lIns="92075" tIns="46038" rIns="92075" bIns="46038">
            <a:spAutoFit/>
          </a:bodyPr>
          <a:lstStyle/>
          <a:p>
            <a:pPr eaLnBrk="0" hangingPunct="0">
              <a:lnSpc>
                <a:spcPct val="80000"/>
              </a:lnSpc>
              <a:spcBef>
                <a:spcPct val="50000"/>
              </a:spcBef>
            </a:pPr>
            <a:r>
              <a:rPr lang="en-US" sz="2000" b="1">
                <a:effectLst>
                  <a:outerShdw blurRad="38100" dist="38100" dir="2700000" algn="tl">
                    <a:srgbClr val="C0C0C0"/>
                  </a:outerShdw>
                </a:effectLst>
                <a:latin typeface="Times New Roman" pitchFamily="18" charset="0"/>
              </a:rPr>
              <a:t>32-bits</a:t>
            </a:r>
          </a:p>
        </p:txBody>
      </p:sp>
      <p:sp>
        <p:nvSpPr>
          <p:cNvPr id="304183" name="Line 55"/>
          <p:cNvSpPr>
            <a:spLocks noChangeShapeType="1"/>
          </p:cNvSpPr>
          <p:nvPr/>
        </p:nvSpPr>
        <p:spPr bwMode="auto">
          <a:xfrm>
            <a:off x="6934200" y="5340350"/>
            <a:ext cx="1981200" cy="0"/>
          </a:xfrm>
          <a:prstGeom prst="line">
            <a:avLst/>
          </a:prstGeom>
          <a:noFill/>
          <a:ln w="12700">
            <a:solidFill>
              <a:schemeClr val="tx1"/>
            </a:solidFill>
            <a:round/>
            <a:headEnd type="stealth" w="med" len="lg"/>
            <a:tailEnd type="stealth" w="med" len="lg"/>
          </a:ln>
          <a:effectLst/>
        </p:spPr>
        <p:txBody>
          <a:bodyPr wrap="none" anchor="ctr"/>
          <a:lstStyle/>
          <a:p>
            <a:endParaRPr lang="en-US"/>
          </a:p>
        </p:txBody>
      </p:sp>
      <p:sp>
        <p:nvSpPr>
          <p:cNvPr id="304184" name="Rectangle 56"/>
          <p:cNvSpPr>
            <a:spLocks noChangeArrowheads="1"/>
          </p:cNvSpPr>
          <p:nvPr/>
        </p:nvSpPr>
        <p:spPr bwMode="auto">
          <a:xfrm>
            <a:off x="7451725" y="5414963"/>
            <a:ext cx="992188" cy="336550"/>
          </a:xfrm>
          <a:prstGeom prst="rect">
            <a:avLst/>
          </a:prstGeom>
          <a:noFill/>
          <a:ln w="9525">
            <a:noFill/>
            <a:miter lim="800000"/>
            <a:headEnd/>
            <a:tailEnd/>
          </a:ln>
          <a:effectLst/>
        </p:spPr>
        <p:txBody>
          <a:bodyPr wrap="none" lIns="92075" tIns="46038" rIns="92075" bIns="46038">
            <a:spAutoFit/>
          </a:bodyPr>
          <a:lstStyle/>
          <a:p>
            <a:pPr eaLnBrk="0" hangingPunct="0">
              <a:lnSpc>
                <a:spcPct val="80000"/>
              </a:lnSpc>
              <a:spcBef>
                <a:spcPct val="50000"/>
              </a:spcBef>
            </a:pPr>
            <a:r>
              <a:rPr lang="en-US" sz="2000" b="1">
                <a:effectLst>
                  <a:outerShdw blurRad="38100" dist="38100" dir="2700000" algn="tl">
                    <a:srgbClr val="C0C0C0"/>
                  </a:outerShdw>
                </a:effectLst>
                <a:latin typeface="Times New Roman" pitchFamily="18" charset="0"/>
              </a:rPr>
              <a:t>32-bits</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Grp="1" noChangeArrowheads="1"/>
          </p:cNvSpPr>
          <p:nvPr>
            <p:ph type="title"/>
          </p:nvPr>
        </p:nvSpPr>
        <p:spPr>
          <a:xfrm>
            <a:off x="228600" y="96838"/>
            <a:ext cx="9069388" cy="762000"/>
          </a:xfrm>
          <a:noFill/>
          <a:ln/>
        </p:spPr>
        <p:txBody>
          <a:bodyPr lIns="46038" tIns="46038" rIns="46038" bIns="46038"/>
          <a:lstStyle/>
          <a:p>
            <a:r>
              <a:rPr lang="en-US"/>
              <a:t>Code Review (using side A only)</a:t>
            </a:r>
          </a:p>
        </p:txBody>
      </p:sp>
      <p:sp>
        <p:nvSpPr>
          <p:cNvPr id="305155" name="Rectangle 3"/>
          <p:cNvSpPr>
            <a:spLocks noChangeArrowheads="1"/>
          </p:cNvSpPr>
          <p:nvPr/>
        </p:nvSpPr>
        <p:spPr bwMode="auto">
          <a:xfrm>
            <a:off x="884238" y="2492375"/>
            <a:ext cx="8443912" cy="3719513"/>
          </a:xfrm>
          <a:prstGeom prst="rect">
            <a:avLst/>
          </a:prstGeom>
          <a:solidFill>
            <a:schemeClr val="accent1"/>
          </a:solidFill>
          <a:ln w="12700">
            <a:solidFill>
              <a:schemeClr val="tx1"/>
            </a:solidFill>
            <a:miter lim="800000"/>
            <a:headEnd/>
            <a:tailEnd/>
          </a:ln>
          <a:effectLst/>
        </p:spPr>
        <p:txBody>
          <a:bodyPr wrap="none" lIns="92075" tIns="46038" rIns="92075" bIns="46038" anchor="ctr" anchorCtr="1"/>
          <a:lstStyle/>
          <a:p>
            <a:pPr eaLnBrk="0" hangingPunct="0">
              <a:lnSpc>
                <a:spcPct val="70000"/>
              </a:lnSpc>
              <a:spcBef>
                <a:spcPct val="50000"/>
              </a:spcBef>
            </a:pPr>
            <a:r>
              <a:rPr lang="en-US" sz="2400" b="1">
                <a:solidFill>
                  <a:schemeClr val="tx2"/>
                </a:solidFill>
                <a:effectLst>
                  <a:outerShdw blurRad="38100" dist="38100" dir="2700000" algn="tl">
                    <a:srgbClr val="FFFFFF"/>
                  </a:outerShdw>
                </a:effectLst>
                <a:latin typeface="Times New Roman" pitchFamily="18" charset="0"/>
              </a:rPr>
              <a:t>	</a:t>
            </a:r>
            <a:r>
              <a:rPr lang="en-US" sz="2400" b="1">
                <a:effectLst>
                  <a:outerShdw blurRad="38100" dist="38100" dir="2700000" algn="tl">
                    <a:srgbClr val="FFFFFF"/>
                  </a:outerShdw>
                </a:effectLst>
                <a:latin typeface="Times New Roman" pitchFamily="18" charset="0"/>
              </a:rPr>
              <a:t>MVK	</a:t>
            </a:r>
            <a:r>
              <a:rPr lang="en-US" sz="2400" b="1">
                <a:solidFill>
                  <a:schemeClr val="tx2"/>
                </a:solidFill>
                <a:effectLst>
                  <a:outerShdw blurRad="38100" dist="38100" dir="2700000" algn="tl">
                    <a:srgbClr val="FFFFFF"/>
                  </a:outerShdw>
                </a:effectLst>
                <a:latin typeface="Times New Roman" pitchFamily="18" charset="0"/>
              </a:rPr>
              <a:t>.S1</a:t>
            </a:r>
            <a:r>
              <a:rPr lang="en-US" sz="2400" b="1">
                <a:effectLst>
                  <a:outerShdw blurRad="38100" dist="38100" dir="2700000" algn="tl">
                    <a:srgbClr val="FFFFFF"/>
                  </a:outerShdw>
                </a:effectLst>
                <a:latin typeface="Times New Roman" pitchFamily="18" charset="0"/>
              </a:rPr>
              <a:t>	40, A2		; A2 = 40, loop count</a:t>
            </a:r>
          </a:p>
          <a:p>
            <a:pPr eaLnBrk="0" hangingPunct="0">
              <a:lnSpc>
                <a:spcPct val="70000"/>
              </a:lnSpc>
              <a:spcBef>
                <a:spcPct val="50000"/>
              </a:spcBef>
            </a:pPr>
            <a:r>
              <a:rPr lang="en-US" sz="2400" b="1">
                <a:effectLst>
                  <a:outerShdw blurRad="38100" dist="38100" dir="2700000" algn="tl">
                    <a:srgbClr val="FFFFFF"/>
                  </a:outerShdw>
                </a:effectLst>
                <a:latin typeface="Times New Roman" pitchFamily="18" charset="0"/>
              </a:rPr>
              <a:t>loop:	LDH	</a:t>
            </a:r>
            <a:r>
              <a:rPr lang="en-US" sz="2400" b="1">
                <a:solidFill>
                  <a:schemeClr val="tx2"/>
                </a:solidFill>
                <a:effectLst>
                  <a:outerShdw blurRad="38100" dist="38100" dir="2700000" algn="tl">
                    <a:srgbClr val="FFFFFF"/>
                  </a:outerShdw>
                </a:effectLst>
                <a:latin typeface="Times New Roman" pitchFamily="18" charset="0"/>
              </a:rPr>
              <a:t>.D1</a:t>
            </a:r>
            <a:r>
              <a:rPr lang="en-US" sz="2400" b="1">
                <a:effectLst>
                  <a:outerShdw blurRad="38100" dist="38100" dir="2700000" algn="tl">
                    <a:srgbClr val="FFFFFF"/>
                  </a:outerShdw>
                </a:effectLst>
                <a:latin typeface="Times New Roman" pitchFamily="18" charset="0"/>
              </a:rPr>
              <a:t>	*A5++, A0	; A0 = a(n)</a:t>
            </a:r>
          </a:p>
          <a:p>
            <a:pPr eaLnBrk="0" hangingPunct="0">
              <a:lnSpc>
                <a:spcPct val="70000"/>
              </a:lnSpc>
              <a:spcBef>
                <a:spcPct val="50000"/>
              </a:spcBef>
            </a:pPr>
            <a:r>
              <a:rPr lang="en-US" sz="2400" b="1">
                <a:effectLst>
                  <a:outerShdw blurRad="38100" dist="38100" dir="2700000" algn="tl">
                    <a:srgbClr val="FFFFFF"/>
                  </a:outerShdw>
                </a:effectLst>
                <a:latin typeface="Times New Roman" pitchFamily="18" charset="0"/>
              </a:rPr>
              <a:t>	LDH	</a:t>
            </a:r>
            <a:r>
              <a:rPr lang="en-US" sz="2400" b="1">
                <a:solidFill>
                  <a:schemeClr val="tx2"/>
                </a:solidFill>
                <a:effectLst>
                  <a:outerShdw blurRad="38100" dist="38100" dir="2700000" algn="tl">
                    <a:srgbClr val="FFFFFF"/>
                  </a:outerShdw>
                </a:effectLst>
                <a:latin typeface="Times New Roman" pitchFamily="18" charset="0"/>
              </a:rPr>
              <a:t>.D1</a:t>
            </a:r>
            <a:r>
              <a:rPr lang="en-US" sz="2400" b="1">
                <a:effectLst>
                  <a:outerShdw blurRad="38100" dist="38100" dir="2700000" algn="tl">
                    <a:srgbClr val="FFFFFF"/>
                  </a:outerShdw>
                </a:effectLst>
                <a:latin typeface="Times New Roman" pitchFamily="18" charset="0"/>
              </a:rPr>
              <a:t>	*A6++, A1	; A1 = x(n)</a:t>
            </a:r>
          </a:p>
          <a:p>
            <a:pPr eaLnBrk="0" hangingPunct="0">
              <a:lnSpc>
                <a:spcPct val="70000"/>
              </a:lnSpc>
              <a:spcBef>
                <a:spcPct val="50000"/>
              </a:spcBef>
            </a:pPr>
            <a:r>
              <a:rPr lang="en-US" sz="2400" b="1">
                <a:effectLst>
                  <a:outerShdw blurRad="38100" dist="38100" dir="2700000" algn="tl">
                    <a:srgbClr val="FFFFFF"/>
                  </a:outerShdw>
                </a:effectLst>
                <a:latin typeface="Times New Roman" pitchFamily="18" charset="0"/>
              </a:rPr>
              <a:t>	MPY	</a:t>
            </a:r>
            <a:r>
              <a:rPr lang="en-US" sz="2400" b="1">
                <a:solidFill>
                  <a:schemeClr val="tx2"/>
                </a:solidFill>
                <a:effectLst>
                  <a:outerShdw blurRad="38100" dist="38100" dir="2700000" algn="tl">
                    <a:srgbClr val="FFFFFF"/>
                  </a:outerShdw>
                </a:effectLst>
                <a:latin typeface="Times New Roman" pitchFamily="18" charset="0"/>
              </a:rPr>
              <a:t>.M1</a:t>
            </a:r>
            <a:r>
              <a:rPr lang="en-US" sz="2400" b="1">
                <a:effectLst>
                  <a:outerShdw blurRad="38100" dist="38100" dir="2700000" algn="tl">
                    <a:srgbClr val="FFFFFF"/>
                  </a:outerShdw>
                </a:effectLst>
                <a:latin typeface="Times New Roman" pitchFamily="18" charset="0"/>
              </a:rPr>
              <a:t>	A0, A1, A3	; A3 = a(n) * x(n)</a:t>
            </a:r>
          </a:p>
          <a:p>
            <a:pPr eaLnBrk="0" hangingPunct="0">
              <a:lnSpc>
                <a:spcPct val="70000"/>
              </a:lnSpc>
              <a:spcBef>
                <a:spcPct val="50000"/>
              </a:spcBef>
            </a:pPr>
            <a:r>
              <a:rPr lang="en-US" sz="2400" b="1">
                <a:effectLst>
                  <a:outerShdw blurRad="38100" dist="38100" dir="2700000" algn="tl">
                    <a:srgbClr val="FFFFFF"/>
                  </a:outerShdw>
                </a:effectLst>
                <a:latin typeface="Times New Roman" pitchFamily="18" charset="0"/>
              </a:rPr>
              <a:t>	ADD	</a:t>
            </a:r>
            <a:r>
              <a:rPr lang="en-US" sz="2400" b="1">
                <a:solidFill>
                  <a:schemeClr val="tx2"/>
                </a:solidFill>
                <a:effectLst>
                  <a:outerShdw blurRad="38100" dist="38100" dir="2700000" algn="tl">
                    <a:srgbClr val="FFFFFF"/>
                  </a:outerShdw>
                </a:effectLst>
                <a:latin typeface="Times New Roman" pitchFamily="18" charset="0"/>
              </a:rPr>
              <a:t>.L1</a:t>
            </a:r>
            <a:r>
              <a:rPr lang="en-US" sz="2400" b="1">
                <a:effectLst>
                  <a:outerShdw blurRad="38100" dist="38100" dir="2700000" algn="tl">
                    <a:srgbClr val="FFFFFF"/>
                  </a:outerShdw>
                </a:effectLst>
                <a:latin typeface="Times New Roman" pitchFamily="18" charset="0"/>
              </a:rPr>
              <a:t>	A3, A4, A4	; Y = Y + A3</a:t>
            </a:r>
          </a:p>
          <a:p>
            <a:pPr eaLnBrk="0" hangingPunct="0">
              <a:lnSpc>
                <a:spcPct val="70000"/>
              </a:lnSpc>
              <a:spcBef>
                <a:spcPct val="50000"/>
              </a:spcBef>
            </a:pPr>
            <a:r>
              <a:rPr lang="en-US" sz="2400" b="1">
                <a:effectLst>
                  <a:outerShdw blurRad="38100" dist="38100" dir="2700000" algn="tl">
                    <a:srgbClr val="FFFFFF"/>
                  </a:outerShdw>
                </a:effectLst>
                <a:latin typeface="Times New Roman" pitchFamily="18" charset="0"/>
              </a:rPr>
              <a:t>	SUB	</a:t>
            </a:r>
            <a:r>
              <a:rPr lang="en-US" sz="2400" b="1">
                <a:solidFill>
                  <a:schemeClr val="tx2"/>
                </a:solidFill>
                <a:effectLst>
                  <a:outerShdw blurRad="38100" dist="38100" dir="2700000" algn="tl">
                    <a:srgbClr val="FFFFFF"/>
                  </a:outerShdw>
                </a:effectLst>
                <a:latin typeface="Times New Roman" pitchFamily="18" charset="0"/>
              </a:rPr>
              <a:t>.L1</a:t>
            </a:r>
            <a:r>
              <a:rPr lang="en-US" sz="2400" b="1">
                <a:effectLst>
                  <a:outerShdw blurRad="38100" dist="38100" dir="2700000" algn="tl">
                    <a:srgbClr val="FFFFFF"/>
                  </a:outerShdw>
                </a:effectLst>
                <a:latin typeface="Times New Roman" pitchFamily="18" charset="0"/>
              </a:rPr>
              <a:t>	A2, 1, A2	; decrement loop count</a:t>
            </a:r>
          </a:p>
          <a:p>
            <a:pPr eaLnBrk="0" hangingPunct="0">
              <a:lnSpc>
                <a:spcPct val="70000"/>
              </a:lnSpc>
              <a:spcBef>
                <a:spcPct val="50000"/>
              </a:spcBef>
            </a:pPr>
            <a:r>
              <a:rPr lang="en-US" sz="2400" b="1">
                <a:effectLst>
                  <a:outerShdw blurRad="38100" dist="38100" dir="2700000" algn="tl">
                    <a:srgbClr val="FFFFFF"/>
                  </a:outerShdw>
                </a:effectLst>
                <a:latin typeface="Times New Roman" pitchFamily="18" charset="0"/>
              </a:rPr>
              <a:t>  [A2]	B	</a:t>
            </a:r>
            <a:r>
              <a:rPr lang="en-US" sz="2400" b="1">
                <a:solidFill>
                  <a:schemeClr val="tx2"/>
                </a:solidFill>
                <a:effectLst>
                  <a:outerShdw blurRad="38100" dist="38100" dir="2700000" algn="tl">
                    <a:srgbClr val="FFFFFF"/>
                  </a:outerShdw>
                </a:effectLst>
                <a:latin typeface="Times New Roman" pitchFamily="18" charset="0"/>
              </a:rPr>
              <a:t>.S1</a:t>
            </a:r>
            <a:r>
              <a:rPr lang="en-US" sz="2400" b="1">
                <a:effectLst>
                  <a:outerShdw blurRad="38100" dist="38100" dir="2700000" algn="tl">
                    <a:srgbClr val="FFFFFF"/>
                  </a:outerShdw>
                </a:effectLst>
                <a:latin typeface="Times New Roman" pitchFamily="18" charset="0"/>
              </a:rPr>
              <a:t>	loop		; if A2 </a:t>
            </a:r>
            <a:r>
              <a:rPr lang="en-US" sz="2400" b="1">
                <a:effectLst>
                  <a:outerShdw blurRad="38100" dist="38100" dir="2700000" algn="tl">
                    <a:srgbClr val="FFFFFF"/>
                  </a:outerShdw>
                </a:effectLst>
                <a:latin typeface="Times New Roman" pitchFamily="18" charset="0"/>
                <a:sym typeface="Symbol" pitchFamily="18" charset="2"/>
              </a:rPr>
              <a:t> </a:t>
            </a:r>
            <a:r>
              <a:rPr lang="en-US" sz="2400" b="1">
                <a:effectLst>
                  <a:outerShdw blurRad="38100" dist="38100" dir="2700000" algn="tl">
                    <a:srgbClr val="FFFFFF"/>
                  </a:outerShdw>
                </a:effectLst>
                <a:latin typeface="Times New Roman" pitchFamily="18" charset="0"/>
              </a:rPr>
              <a:t>0, branch</a:t>
            </a:r>
          </a:p>
          <a:p>
            <a:pPr eaLnBrk="0" hangingPunct="0">
              <a:lnSpc>
                <a:spcPct val="70000"/>
              </a:lnSpc>
              <a:spcBef>
                <a:spcPct val="50000"/>
              </a:spcBef>
            </a:pPr>
            <a:r>
              <a:rPr lang="en-US" sz="2400" b="1">
                <a:effectLst>
                  <a:outerShdw blurRad="38100" dist="38100" dir="2700000" algn="tl">
                    <a:srgbClr val="FFFFFF"/>
                  </a:outerShdw>
                </a:effectLst>
                <a:latin typeface="Times New Roman" pitchFamily="18" charset="0"/>
              </a:rPr>
              <a:t>	STH	</a:t>
            </a:r>
            <a:r>
              <a:rPr lang="en-US" sz="2400" b="1">
                <a:solidFill>
                  <a:schemeClr val="tx2"/>
                </a:solidFill>
                <a:effectLst>
                  <a:outerShdw blurRad="38100" dist="38100" dir="2700000" algn="tl">
                    <a:srgbClr val="FFFFFF"/>
                  </a:outerShdw>
                </a:effectLst>
                <a:latin typeface="Times New Roman" pitchFamily="18" charset="0"/>
              </a:rPr>
              <a:t>.D1</a:t>
            </a:r>
            <a:r>
              <a:rPr lang="en-US" sz="2400" b="1">
                <a:effectLst>
                  <a:outerShdw blurRad="38100" dist="38100" dir="2700000" algn="tl">
                    <a:srgbClr val="FFFFFF"/>
                  </a:outerShdw>
                </a:effectLst>
                <a:latin typeface="Times New Roman" pitchFamily="18" charset="0"/>
              </a:rPr>
              <a:t>	A4, *A7	; *A7 = Y</a:t>
            </a:r>
          </a:p>
        </p:txBody>
      </p:sp>
      <p:grpSp>
        <p:nvGrpSpPr>
          <p:cNvPr id="305156" name="Group 4"/>
          <p:cNvGrpSpPr>
            <a:grpSpLocks/>
          </p:cNvGrpSpPr>
          <p:nvPr/>
        </p:nvGrpSpPr>
        <p:grpSpPr bwMode="auto">
          <a:xfrm>
            <a:off x="3178175" y="941388"/>
            <a:ext cx="3168650" cy="1130300"/>
            <a:chOff x="2002" y="593"/>
            <a:chExt cx="1996" cy="712"/>
          </a:xfrm>
        </p:grpSpPr>
        <p:sp>
          <p:nvSpPr>
            <p:cNvPr id="305157" name="Rectangle 5"/>
            <p:cNvSpPr>
              <a:spLocks noChangeArrowheads="1"/>
            </p:cNvSpPr>
            <p:nvPr/>
          </p:nvSpPr>
          <p:spPr bwMode="auto">
            <a:xfrm>
              <a:off x="2002" y="593"/>
              <a:ext cx="1912" cy="712"/>
            </a:xfrm>
            <a:prstGeom prst="rect">
              <a:avLst/>
            </a:prstGeom>
            <a:solidFill>
              <a:schemeClr val="accent1"/>
            </a:solidFill>
            <a:ln w="12700">
              <a:solidFill>
                <a:schemeClr val="tx1"/>
              </a:solidFill>
              <a:miter lim="800000"/>
              <a:headEnd/>
              <a:tailEnd/>
            </a:ln>
            <a:effectLst/>
          </p:spPr>
          <p:txBody>
            <a:bodyPr wrap="none" anchor="ctr"/>
            <a:lstStyle/>
            <a:p>
              <a:pPr algn="ctr"/>
              <a:endParaRPr lang="en-US"/>
            </a:p>
          </p:txBody>
        </p:sp>
        <p:sp>
          <p:nvSpPr>
            <p:cNvPr id="305158" name="Rectangle 6"/>
            <p:cNvSpPr>
              <a:spLocks noChangeArrowheads="1"/>
            </p:cNvSpPr>
            <p:nvPr/>
          </p:nvSpPr>
          <p:spPr bwMode="auto">
            <a:xfrm>
              <a:off x="2168" y="829"/>
              <a:ext cx="550" cy="224"/>
            </a:xfrm>
            <a:prstGeom prst="rect">
              <a:avLst/>
            </a:prstGeom>
            <a:noFill/>
            <a:ln w="9525">
              <a:noFill/>
              <a:miter lim="800000"/>
              <a:headEnd/>
              <a:tailEnd/>
            </a:ln>
            <a:effectLst/>
          </p:spPr>
          <p:txBody>
            <a:bodyPr lIns="111125" tIns="55562" rIns="111125" bIns="55562">
              <a:spAutoFit/>
            </a:bodyPr>
            <a:lstStyle/>
            <a:p>
              <a:pPr defTabSz="1316038" eaLnBrk="0" hangingPunct="0">
                <a:lnSpc>
                  <a:spcPct val="80000"/>
                </a:lnSpc>
                <a:spcBef>
                  <a:spcPct val="50000"/>
                </a:spcBef>
              </a:pPr>
              <a:r>
                <a:rPr lang="en-US" sz="2000" b="1">
                  <a:effectLst>
                    <a:outerShdw blurRad="38100" dist="38100" dir="2700000" algn="tl">
                      <a:srgbClr val="C0C0C0"/>
                    </a:outerShdw>
                  </a:effectLst>
                  <a:latin typeface="Times New Roman" pitchFamily="18" charset="0"/>
                </a:rPr>
                <a:t>Y   =</a:t>
              </a:r>
            </a:p>
          </p:txBody>
        </p:sp>
        <p:sp>
          <p:nvSpPr>
            <p:cNvPr id="305159" name="Rectangle 7"/>
            <p:cNvSpPr>
              <a:spLocks noChangeArrowheads="1"/>
            </p:cNvSpPr>
            <p:nvPr/>
          </p:nvSpPr>
          <p:spPr bwMode="auto">
            <a:xfrm>
              <a:off x="2693" y="679"/>
              <a:ext cx="370" cy="193"/>
            </a:xfrm>
            <a:prstGeom prst="rect">
              <a:avLst/>
            </a:prstGeom>
            <a:noFill/>
            <a:ln w="9525">
              <a:noFill/>
              <a:miter lim="800000"/>
              <a:headEnd/>
              <a:tailEnd/>
            </a:ln>
            <a:effectLst/>
          </p:spPr>
          <p:txBody>
            <a:bodyPr lIns="111125" tIns="55562" rIns="111125" bIns="55562">
              <a:spAutoFit/>
            </a:bodyPr>
            <a:lstStyle/>
            <a:p>
              <a:pPr algn="ctr" defTabSz="1316038" eaLnBrk="0" hangingPunct="0">
                <a:lnSpc>
                  <a:spcPct val="80000"/>
                </a:lnSpc>
                <a:spcBef>
                  <a:spcPct val="50000"/>
                </a:spcBef>
              </a:pPr>
              <a:r>
                <a:rPr lang="en-US" sz="1600" b="1">
                  <a:effectLst>
                    <a:outerShdw blurRad="38100" dist="38100" dir="2700000" algn="tl">
                      <a:srgbClr val="C0C0C0"/>
                    </a:outerShdw>
                  </a:effectLst>
                  <a:latin typeface="Times New Roman" pitchFamily="18" charset="0"/>
                </a:rPr>
                <a:t>40</a:t>
              </a:r>
            </a:p>
          </p:txBody>
        </p:sp>
        <p:sp>
          <p:nvSpPr>
            <p:cNvPr id="305160" name="Rectangle 8"/>
            <p:cNvSpPr>
              <a:spLocks noChangeArrowheads="1"/>
            </p:cNvSpPr>
            <p:nvPr/>
          </p:nvSpPr>
          <p:spPr bwMode="auto">
            <a:xfrm>
              <a:off x="2493" y="826"/>
              <a:ext cx="1505" cy="254"/>
            </a:xfrm>
            <a:prstGeom prst="rect">
              <a:avLst/>
            </a:prstGeom>
            <a:noFill/>
            <a:ln w="9525">
              <a:noFill/>
              <a:miter lim="800000"/>
              <a:headEnd/>
              <a:tailEnd/>
            </a:ln>
            <a:effectLst/>
          </p:spPr>
          <p:txBody>
            <a:bodyPr lIns="111125" tIns="55562" rIns="111125" bIns="55562">
              <a:spAutoFit/>
            </a:bodyPr>
            <a:lstStyle/>
            <a:p>
              <a:pPr algn="ctr" defTabSz="1316038" eaLnBrk="0" hangingPunct="0">
                <a:lnSpc>
                  <a:spcPct val="80000"/>
                </a:lnSpc>
                <a:spcBef>
                  <a:spcPct val="50000"/>
                </a:spcBef>
                <a:buClr>
                  <a:schemeClr val="tx1"/>
                </a:buClr>
                <a:buSzPct val="105000"/>
                <a:buFont typeface="Symbol" pitchFamily="18" charset="2"/>
                <a:buChar char="å"/>
              </a:pPr>
              <a:r>
                <a:rPr lang="en-US" sz="2400" b="1">
                  <a:effectLst>
                    <a:outerShdw blurRad="38100" dist="38100" dir="2700000" algn="tl">
                      <a:srgbClr val="C0C0C0"/>
                    </a:outerShdw>
                  </a:effectLst>
                  <a:latin typeface="Times New Roman" pitchFamily="18" charset="0"/>
                </a:rPr>
                <a:t>    a</a:t>
              </a:r>
              <a:r>
                <a:rPr lang="en-US" sz="2400" b="1" baseline="-25000">
                  <a:effectLst>
                    <a:outerShdw blurRad="38100" dist="38100" dir="2700000" algn="tl">
                      <a:srgbClr val="C0C0C0"/>
                    </a:outerShdw>
                  </a:effectLst>
                  <a:latin typeface="Times New Roman" pitchFamily="18" charset="0"/>
                </a:rPr>
                <a:t>n</a:t>
              </a:r>
              <a:r>
                <a:rPr lang="en-US" sz="2400" b="1">
                  <a:effectLst>
                    <a:outerShdw blurRad="38100" dist="38100" dir="2700000" algn="tl">
                      <a:srgbClr val="C0C0C0"/>
                    </a:outerShdw>
                  </a:effectLst>
                  <a:latin typeface="Times New Roman" pitchFamily="18" charset="0"/>
                </a:rPr>
                <a:t>    x</a:t>
              </a:r>
              <a:r>
                <a:rPr lang="en-US" sz="2400" b="1" baseline="-25000">
                  <a:effectLst>
                    <a:outerShdw blurRad="38100" dist="38100" dir="2700000" algn="tl">
                      <a:srgbClr val="C0C0C0"/>
                    </a:outerShdw>
                  </a:effectLst>
                  <a:latin typeface="Times New Roman" pitchFamily="18" charset="0"/>
                </a:rPr>
                <a:t>n</a:t>
              </a:r>
            </a:p>
          </p:txBody>
        </p:sp>
        <p:sp>
          <p:nvSpPr>
            <p:cNvPr id="305161" name="Rectangle 9"/>
            <p:cNvSpPr>
              <a:spLocks noChangeArrowheads="1"/>
            </p:cNvSpPr>
            <p:nvPr/>
          </p:nvSpPr>
          <p:spPr bwMode="auto">
            <a:xfrm>
              <a:off x="2201" y="1035"/>
              <a:ext cx="1376" cy="193"/>
            </a:xfrm>
            <a:prstGeom prst="rect">
              <a:avLst/>
            </a:prstGeom>
            <a:noFill/>
            <a:ln w="9525">
              <a:noFill/>
              <a:miter lim="800000"/>
              <a:headEnd/>
              <a:tailEnd/>
            </a:ln>
            <a:effectLst/>
          </p:spPr>
          <p:txBody>
            <a:bodyPr lIns="111125" tIns="55562" rIns="111125" bIns="55562">
              <a:spAutoFit/>
            </a:bodyPr>
            <a:lstStyle/>
            <a:p>
              <a:pPr algn="ctr" defTabSz="1316038" eaLnBrk="0" hangingPunct="0">
                <a:lnSpc>
                  <a:spcPct val="80000"/>
                </a:lnSpc>
                <a:spcBef>
                  <a:spcPct val="50000"/>
                </a:spcBef>
              </a:pPr>
              <a:r>
                <a:rPr lang="en-US" sz="1600" b="1">
                  <a:effectLst>
                    <a:outerShdw blurRad="38100" dist="38100" dir="2700000" algn="tl">
                      <a:srgbClr val="C0C0C0"/>
                    </a:outerShdw>
                  </a:effectLst>
                  <a:latin typeface="Times New Roman" pitchFamily="18" charset="0"/>
                </a:rPr>
                <a:t>n  =  1</a:t>
              </a:r>
            </a:p>
          </p:txBody>
        </p:sp>
        <p:sp>
          <p:nvSpPr>
            <p:cNvPr id="305162" name="Rectangle 10"/>
            <p:cNvSpPr>
              <a:spLocks noChangeArrowheads="1"/>
            </p:cNvSpPr>
            <p:nvPr/>
          </p:nvSpPr>
          <p:spPr bwMode="auto">
            <a:xfrm>
              <a:off x="3288" y="851"/>
              <a:ext cx="228" cy="273"/>
            </a:xfrm>
            <a:prstGeom prst="rect">
              <a:avLst/>
            </a:prstGeom>
            <a:noFill/>
            <a:ln w="9525">
              <a:noFill/>
              <a:miter lim="800000"/>
              <a:headEnd/>
              <a:tailEnd/>
            </a:ln>
            <a:effectLst/>
          </p:spPr>
          <p:txBody>
            <a:bodyPr wrap="none" lIns="92075" tIns="46038" rIns="92075" bIns="46038">
              <a:spAutoFit/>
            </a:bodyPr>
            <a:lstStyle/>
            <a:p>
              <a:pPr eaLnBrk="0" hangingPunct="0">
                <a:lnSpc>
                  <a:spcPct val="80000"/>
                </a:lnSpc>
                <a:spcBef>
                  <a:spcPct val="50000"/>
                </a:spcBef>
              </a:pPr>
              <a:r>
                <a:rPr lang="en-US" sz="2800" b="1">
                  <a:effectLst>
                    <a:outerShdw blurRad="38100" dist="38100" dir="2700000" algn="tl">
                      <a:srgbClr val="C0C0C0"/>
                    </a:outerShdw>
                  </a:effectLst>
                  <a:latin typeface="Times New Roman" pitchFamily="18" charset="0"/>
                </a:rPr>
                <a:t>*</a:t>
              </a: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1906" name="Object 2"/>
          <p:cNvGraphicFramePr>
            <a:graphicFrameLocks noChangeAspect="1"/>
          </p:cNvGraphicFramePr>
          <p:nvPr>
            <p:ph/>
          </p:nvPr>
        </p:nvGraphicFramePr>
        <p:xfrm>
          <a:off x="3060700" y="838200"/>
          <a:ext cx="4122738" cy="5667375"/>
        </p:xfrm>
        <a:graphic>
          <a:graphicData uri="http://schemas.openxmlformats.org/presentationml/2006/ole">
            <p:oleObj spid="_x0000_s251906" name="Bitmap Image" r:id="rId4" imgW="2924583" imgH="4019048" progId="Paint.Picture">
              <p:embed/>
            </p:oleObj>
          </a:graphicData>
        </a:graphic>
      </p:graphicFrame>
      <p:sp>
        <p:nvSpPr>
          <p:cNvPr id="251907" name="Text Box 3"/>
          <p:cNvSpPr txBox="1">
            <a:spLocks noChangeArrowheads="1"/>
          </p:cNvSpPr>
          <p:nvPr/>
        </p:nvSpPr>
        <p:spPr bwMode="auto">
          <a:xfrm>
            <a:off x="2641600" y="265113"/>
            <a:ext cx="4622800" cy="457200"/>
          </a:xfrm>
          <a:prstGeom prst="rect">
            <a:avLst/>
          </a:prstGeom>
          <a:noFill/>
          <a:ln w="9525">
            <a:noFill/>
            <a:miter lim="800000"/>
            <a:headEnd/>
            <a:tailEnd/>
          </a:ln>
          <a:effectLst/>
        </p:spPr>
        <p:txBody>
          <a:bodyPr>
            <a:spAutoFit/>
          </a:bodyPr>
          <a:lstStyle/>
          <a:p>
            <a:pPr algn="ctr"/>
            <a:r>
              <a:rPr lang="en-US" sz="2400"/>
              <a:t>TI TMS32010 (Ist DSP) 1982</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3954" name="Picture 2"/>
          <p:cNvPicPr>
            <a:picLocks noChangeAspect="1" noChangeArrowheads="1"/>
          </p:cNvPicPr>
          <p:nvPr>
            <p:ph/>
          </p:nvPr>
        </p:nvPicPr>
        <p:blipFill>
          <a:blip r:embed="rId3"/>
          <a:srcRect l="8511" t="4422" r="2199" b="4422"/>
          <a:stretch>
            <a:fillRect/>
          </a:stretch>
        </p:blipFill>
        <p:spPr>
          <a:xfrm>
            <a:off x="914400" y="669925"/>
            <a:ext cx="8077200" cy="5916613"/>
          </a:xfrm>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02" name="Picture 2"/>
          <p:cNvPicPr>
            <a:picLocks noChangeAspect="1" noChangeArrowheads="1"/>
          </p:cNvPicPr>
          <p:nvPr>
            <p:ph/>
          </p:nvPr>
        </p:nvPicPr>
        <p:blipFill>
          <a:blip r:embed="rId3"/>
          <a:srcRect/>
          <a:stretch>
            <a:fillRect/>
          </a:stretch>
        </p:blipFill>
        <p:spPr>
          <a:xfrm>
            <a:off x="495300" y="811213"/>
            <a:ext cx="8915400" cy="4778375"/>
          </a:xfrm>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ChangeArrowheads="1"/>
          </p:cNvSpPr>
          <p:nvPr/>
        </p:nvSpPr>
        <p:spPr bwMode="auto">
          <a:xfrm>
            <a:off x="1320800" y="1066800"/>
            <a:ext cx="8089900" cy="3990975"/>
          </a:xfrm>
          <a:prstGeom prst="rect">
            <a:avLst/>
          </a:prstGeom>
          <a:noFill/>
          <a:ln w="9525">
            <a:noFill/>
            <a:miter lim="800000"/>
            <a:headEnd/>
            <a:tailEnd/>
          </a:ln>
          <a:effectLst/>
        </p:spPr>
        <p:txBody>
          <a:bodyPr>
            <a:spAutoFit/>
          </a:bodyPr>
          <a:lstStyle/>
          <a:p>
            <a:r>
              <a:rPr lang="en-US" sz="3200" b="1"/>
              <a:t>• 16-bit fixed-point</a:t>
            </a:r>
          </a:p>
          <a:p>
            <a:r>
              <a:rPr lang="en-US" sz="3200" b="1"/>
              <a:t>• Harvard architecture</a:t>
            </a:r>
          </a:p>
          <a:p>
            <a:r>
              <a:rPr lang="en-US" sz="3200" b="1"/>
              <a:t>	separate instruction</a:t>
            </a:r>
          </a:p>
          <a:p>
            <a:r>
              <a:rPr lang="en-US" sz="3200" b="1"/>
              <a:t>	and data memories</a:t>
            </a:r>
          </a:p>
          <a:p>
            <a:r>
              <a:rPr lang="en-US" sz="3200" b="1"/>
              <a:t>• Accumulator</a:t>
            </a:r>
          </a:p>
          <a:p>
            <a:r>
              <a:rPr lang="en-US" sz="3200" b="1"/>
              <a:t>• Specialized instruction set</a:t>
            </a:r>
          </a:p>
          <a:p>
            <a:r>
              <a:rPr lang="en-US" sz="3200" b="1"/>
              <a:t>	 Load and Accumulate</a:t>
            </a:r>
          </a:p>
          <a:p>
            <a:r>
              <a:rPr lang="en-US" sz="3200" b="1"/>
              <a:t>• 390 ns Multiple-Accumulate (MAC)</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0098" name="Picture 2"/>
          <p:cNvPicPr>
            <a:picLocks noChangeAspect="1" noChangeArrowheads="1"/>
          </p:cNvPicPr>
          <p:nvPr>
            <p:ph/>
          </p:nvPr>
        </p:nvPicPr>
        <p:blipFill>
          <a:blip r:embed="rId3"/>
          <a:srcRect/>
          <a:stretch>
            <a:fillRect/>
          </a:stretch>
        </p:blipFill>
        <p:spPr>
          <a:xfrm>
            <a:off x="0" y="838200"/>
            <a:ext cx="8915400" cy="4754563"/>
          </a:xfrm>
          <a:noFill/>
          <a:ln/>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1049</TotalTime>
  <Words>1386</Words>
  <Application>Microsoft PowerPoint</Application>
  <PresentationFormat>A4 Paper (210x297 mm)</PresentationFormat>
  <Paragraphs>507</Paragraphs>
  <Slides>49</Slides>
  <Notes>10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49</vt:i4>
      </vt:variant>
    </vt:vector>
  </HeadingPairs>
  <TitlesOfParts>
    <vt:vector size="56" baseType="lpstr">
      <vt:lpstr>Arial</vt:lpstr>
      <vt:lpstr>Times New Roman</vt:lpstr>
      <vt:lpstr>Symbol</vt:lpstr>
      <vt:lpstr>Wingdings</vt:lpstr>
      <vt:lpstr>Default Design</vt:lpstr>
      <vt:lpstr>MathType 5.0 Equation</vt:lpstr>
      <vt:lpstr>Bitmap Image</vt:lpstr>
      <vt:lpstr>The Digital Signal Processors</vt:lpstr>
      <vt:lpstr>Slide 2</vt:lpstr>
      <vt:lpstr>Slide 3</vt:lpstr>
      <vt:lpstr>Slide 4</vt:lpstr>
      <vt:lpstr>Slide 5</vt:lpstr>
      <vt:lpstr>Slide 6</vt:lpstr>
      <vt:lpstr>Slide 7</vt:lpstr>
      <vt:lpstr>Slide 8</vt:lpstr>
      <vt:lpstr>Slide 9</vt:lpstr>
      <vt:lpstr>Slide 10</vt:lpstr>
      <vt:lpstr>Slide 11</vt:lpstr>
      <vt:lpstr>Slide 12</vt:lpstr>
      <vt:lpstr>'C6000 System Block Diagram</vt:lpstr>
      <vt:lpstr>Slide 14</vt:lpstr>
      <vt:lpstr>CPU</vt:lpstr>
      <vt:lpstr>Slide 16</vt:lpstr>
      <vt:lpstr>Memory and Peripheral Options</vt:lpstr>
      <vt:lpstr>Slide 18</vt:lpstr>
      <vt:lpstr>Slide 19</vt:lpstr>
      <vt:lpstr>Slide 20</vt:lpstr>
      <vt:lpstr>Timers</vt:lpstr>
      <vt:lpstr>Power-down logic</vt:lpstr>
      <vt:lpstr>CPU Data Paths</vt:lpstr>
      <vt:lpstr>Slide 24</vt:lpstr>
      <vt:lpstr>Slide 25</vt:lpstr>
      <vt:lpstr>Slide 26</vt:lpstr>
      <vt:lpstr>Slide 27</vt:lpstr>
      <vt:lpstr>Slide 28</vt:lpstr>
      <vt:lpstr>Slide 29</vt:lpstr>
      <vt:lpstr>Slide 30</vt:lpstr>
      <vt:lpstr>Slide 31</vt:lpstr>
      <vt:lpstr>Slide 32</vt:lpstr>
      <vt:lpstr>Slide 33</vt:lpstr>
      <vt:lpstr>Register File - A</vt:lpstr>
      <vt:lpstr>How Do You Create the Loop?</vt:lpstr>
      <vt:lpstr>Creating a Loop</vt:lpstr>
      <vt:lpstr>Branching(1) (.S Unit)</vt:lpstr>
      <vt:lpstr>Creating a Loop Counter (2)</vt:lpstr>
      <vt:lpstr>Slide 39</vt:lpstr>
      <vt:lpstr>Decrementing Loop Counter (3)</vt:lpstr>
      <vt:lpstr>Conditional Instructions</vt:lpstr>
      <vt:lpstr>Using Conditional Branch (4)</vt:lpstr>
      <vt:lpstr>Loading Values Into Registers</vt:lpstr>
      <vt:lpstr>Load/Store Options</vt:lpstr>
      <vt:lpstr>Load/Store - .D Unit</vt:lpstr>
      <vt:lpstr>Loading a Pointer</vt:lpstr>
      <vt:lpstr>Using Arrays ...</vt:lpstr>
      <vt:lpstr>Adding Side B</vt:lpstr>
      <vt:lpstr>Code Review (using side A only)</vt:lpstr>
    </vt:vector>
  </TitlesOfParts>
  <Company>IITKGP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EMBEDDED SYSTEMS COMPONENTS</dc:title>
  <dc:creator>ARoutray</dc:creator>
  <cp:lastModifiedBy>Prof A Routray</cp:lastModifiedBy>
  <cp:revision>171</cp:revision>
  <dcterms:created xsi:type="dcterms:W3CDTF">2005-02-01T06:40:31Z</dcterms:created>
  <dcterms:modified xsi:type="dcterms:W3CDTF">2010-01-29T06:39:13Z</dcterms:modified>
</cp:coreProperties>
</file>